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48" r:id="rId1"/>
  </p:sldMasterIdLst>
  <p:notesMasterIdLst>
    <p:notesMasterId r:id="rId24"/>
  </p:notesMasterIdLst>
  <p:sldIdLst>
    <p:sldId id="258" r:id="rId2"/>
    <p:sldId id="259" r:id="rId3"/>
    <p:sldId id="260" r:id="rId4"/>
    <p:sldId id="271" r:id="rId5"/>
    <p:sldId id="272" r:id="rId6"/>
    <p:sldId id="261" r:id="rId7"/>
    <p:sldId id="262" r:id="rId8"/>
    <p:sldId id="263" r:id="rId9"/>
    <p:sldId id="264" r:id="rId10"/>
    <p:sldId id="270" r:id="rId11"/>
    <p:sldId id="278" r:id="rId12"/>
    <p:sldId id="279" r:id="rId13"/>
    <p:sldId id="280" r:id="rId14"/>
    <p:sldId id="281" r:id="rId15"/>
    <p:sldId id="282" r:id="rId16"/>
    <p:sldId id="283" r:id="rId17"/>
    <p:sldId id="266" r:id="rId18"/>
    <p:sldId id="276" r:id="rId19"/>
    <p:sldId id="274" r:id="rId20"/>
    <p:sldId id="275" r:id="rId21"/>
    <p:sldId id="273"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86" y="4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DDB5A-FCC4-4405-8303-82630BF6BA73}" type="datetimeFigureOut">
              <a:rPr lang="ru-RU" smtClean="0"/>
              <a:pPr/>
              <a:t>12.04.2023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19C71-8228-494A-A1D0-9F8F2FE7D1E2}" type="slidenum">
              <a:rPr lang="ru-RU" smtClean="0"/>
              <a:pPr/>
              <a:t>‹#›</a:t>
            </a:fld>
            <a:endParaRPr lang="ru-RU"/>
          </a:p>
        </p:txBody>
      </p:sp>
    </p:spTree>
    <p:extLst>
      <p:ext uri="{BB962C8B-B14F-4D97-AF65-F5344CB8AC3E}">
        <p14:creationId xmlns:p14="http://schemas.microsoft.com/office/powerpoint/2010/main" val="218830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BF9B17B-5A0A-4B8C-ABAF-86572A66B9AB}"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a:t>
            </a:fld>
            <a:endParaRPr lang="ru-RU"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Образ слайда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57307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906F77B-5747-4A2B-9D42-9EA5D558DB46}"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3</a:t>
            </a:fld>
            <a:endParaRPr lang="ru-RU"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Образ слайда 1"/>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90239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8ED80B4-F26C-493F-A9EA-6CA1277AE337}"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6</a:t>
            </a:fld>
            <a:endParaRPr lang="ru-RU"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Образ слайда 1"/>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160533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24FBCD-D59D-433A-B5F3-5D197FD99C19}"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7</a:t>
            </a:fld>
            <a:endParaRPr lang="ru-RU" sz="1400" b="0" i="0" u="none" strike="noStrike" kern="1200" cap="none" spc="0" baseline="0" dirty="0">
              <a:solidFill>
                <a:srgbClr val="000000"/>
              </a:solidFill>
              <a:uFillTx/>
              <a:latin typeface="Times New Roman" pitchFamily="18"/>
              <a:ea typeface="Lucida Sans Unicode" pitchFamily="2"/>
              <a:cs typeface="Tahoma" pitchFamily="2"/>
            </a:endParaRPr>
          </a:p>
        </p:txBody>
      </p:sp>
      <p:sp>
        <p:nvSpPr>
          <p:cNvPr id="3" name="Образ слайда 1"/>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Заметки 2"/>
          <p:cNvSpPr txBox="1">
            <a:spLocks noGrp="1"/>
          </p:cNvSpPr>
          <p:nvPr>
            <p:ph type="body" sz="quarter" idx="1"/>
          </p:nvPr>
        </p:nvSpPr>
        <p:spPr/>
        <p:txBody>
          <a:bodyPr/>
          <a:lstStyle/>
          <a:p>
            <a:endParaRPr lang="ru-RU" dirty="0"/>
          </a:p>
        </p:txBody>
      </p:sp>
    </p:spTree>
    <p:extLst>
      <p:ext uri="{BB962C8B-B14F-4D97-AF65-F5344CB8AC3E}">
        <p14:creationId xmlns:p14="http://schemas.microsoft.com/office/powerpoint/2010/main" val="156828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9F2B6DE-0707-4117-A0EA-67E60C4209F1}"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ru-RU"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Образ слайда 1"/>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54727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FD9AADC-269C-4E0F-BF6F-0A929EC4AB8A}"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ru-RU"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Образ слайда 1"/>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375955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B736851-9A1E-4153-8826-041B34D909EE}"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22</a:t>
            </a:fld>
            <a:endParaRPr lang="ru-RU"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Образ слайда 1"/>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91791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97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01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697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89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820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7890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539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09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189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1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552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50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37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24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680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120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90048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118938" y="385010"/>
            <a:ext cx="8349916" cy="2358189"/>
          </a:xfrm>
        </p:spPr>
        <p:txBody>
          <a:bodyPr anchorCtr="1">
            <a:normAutofit fontScale="90000"/>
          </a:bodyPr>
          <a:lstStyle/>
          <a:p>
            <a:pPr lvl="0" algn="ctr"/>
            <a:r>
              <a:rPr lang="en-US" sz="4100" b="1" dirty="0" err="1">
                <a:latin typeface="Times New Roman" pitchFamily="18"/>
                <a:cs typeface="Times New Roman" pitchFamily="18"/>
              </a:rPr>
              <a:t>Роль</a:t>
            </a:r>
            <a:r>
              <a:rPr lang="en-US" sz="4100" b="1" dirty="0">
                <a:latin typeface="Times New Roman" pitchFamily="18"/>
                <a:cs typeface="Times New Roman" pitchFamily="18"/>
              </a:rPr>
              <a:t> </a:t>
            </a:r>
            <a:r>
              <a:rPr lang="en-US" sz="4100" b="1" dirty="0" err="1" smtClean="0">
                <a:latin typeface="Times New Roman" pitchFamily="18"/>
                <a:cs typeface="Times New Roman" pitchFamily="18"/>
              </a:rPr>
              <a:t>семьи</a:t>
            </a:r>
            <a:r>
              <a:rPr lang="ru-RU" sz="4100" b="1" dirty="0" smtClean="0">
                <a:latin typeface="Times New Roman" pitchFamily="18"/>
                <a:cs typeface="Times New Roman" pitchFamily="18"/>
              </a:rPr>
              <a:t> и образования</a:t>
            </a:r>
            <a:r>
              <a:rPr lang="en-US" sz="4100" b="1" dirty="0" smtClean="0">
                <a:latin typeface="Times New Roman" pitchFamily="18"/>
                <a:cs typeface="Times New Roman" pitchFamily="18"/>
              </a:rPr>
              <a:t> </a:t>
            </a:r>
            <a:r>
              <a:rPr lang="en-US" sz="4100" b="1" dirty="0">
                <a:latin typeface="Times New Roman" pitchFamily="18"/>
                <a:cs typeface="Times New Roman" pitchFamily="18"/>
              </a:rPr>
              <a:t>в </a:t>
            </a:r>
            <a:r>
              <a:rPr lang="en-US" sz="4100" b="1" dirty="0" err="1">
                <a:latin typeface="Times New Roman" pitchFamily="18"/>
                <a:cs typeface="Times New Roman" pitchFamily="18"/>
              </a:rPr>
              <a:t>профилактике</a:t>
            </a:r>
            <a:r>
              <a:rPr lang="en-US" sz="4100" b="1" dirty="0">
                <a:latin typeface="Times New Roman" pitchFamily="18"/>
                <a:cs typeface="Times New Roman" pitchFamily="18"/>
              </a:rPr>
              <a:t> </a:t>
            </a:r>
            <a:r>
              <a:rPr lang="en-US" sz="4100" b="1" dirty="0" err="1" smtClean="0">
                <a:latin typeface="Times New Roman" pitchFamily="18"/>
                <a:cs typeface="Times New Roman" pitchFamily="18"/>
              </a:rPr>
              <a:t>посттрав</a:t>
            </a:r>
            <a:r>
              <a:rPr lang="ru-RU" sz="4100" b="1" dirty="0" smtClean="0">
                <a:latin typeface="Times New Roman" pitchFamily="18"/>
                <a:cs typeface="Times New Roman" pitchFamily="18"/>
              </a:rPr>
              <a:t>м</a:t>
            </a:r>
            <a:r>
              <a:rPr lang="en-US" sz="4100" b="1" dirty="0" err="1" smtClean="0">
                <a:latin typeface="Times New Roman" pitchFamily="18"/>
                <a:cs typeface="Times New Roman" pitchFamily="18"/>
              </a:rPr>
              <a:t>атических</a:t>
            </a:r>
            <a:r>
              <a:rPr lang="en-US" sz="4100" b="1" dirty="0" smtClean="0">
                <a:latin typeface="Times New Roman" pitchFamily="18"/>
                <a:cs typeface="Times New Roman" pitchFamily="18"/>
              </a:rPr>
              <a:t> </a:t>
            </a:r>
            <a:r>
              <a:rPr lang="en-US" sz="4100" b="1" dirty="0" err="1">
                <a:latin typeface="Times New Roman" pitchFamily="18"/>
                <a:cs typeface="Times New Roman" pitchFamily="18"/>
              </a:rPr>
              <a:t>стрессовых</a:t>
            </a:r>
            <a:r>
              <a:rPr lang="en-US" sz="4100" b="1" dirty="0">
                <a:latin typeface="Times New Roman" pitchFamily="18"/>
                <a:cs typeface="Times New Roman" pitchFamily="18"/>
              </a:rPr>
              <a:t> </a:t>
            </a:r>
            <a:r>
              <a:rPr lang="en-US" sz="4100" b="1" dirty="0" err="1" smtClean="0">
                <a:latin typeface="Times New Roman" pitchFamily="18"/>
                <a:cs typeface="Times New Roman" pitchFamily="18"/>
              </a:rPr>
              <a:t>расстройтв</a:t>
            </a:r>
            <a:r>
              <a:rPr lang="ru-RU" sz="4100" b="1" dirty="0" smtClean="0">
                <a:latin typeface="Times New Roman" pitchFamily="18"/>
                <a:cs typeface="Times New Roman" pitchFamily="18"/>
              </a:rPr>
              <a:t> (ПТСР)</a:t>
            </a:r>
            <a:br>
              <a:rPr lang="ru-RU" sz="4100" b="1" dirty="0" smtClean="0">
                <a:latin typeface="Times New Roman" pitchFamily="18"/>
                <a:cs typeface="Times New Roman" pitchFamily="18"/>
              </a:rPr>
            </a:br>
            <a:r>
              <a:rPr lang="en-US" sz="4100" b="1" dirty="0" smtClean="0">
                <a:latin typeface="Times New Roman" pitchFamily="18"/>
                <a:cs typeface="Times New Roman" pitchFamily="18"/>
              </a:rPr>
              <a:t> </a:t>
            </a:r>
            <a:r>
              <a:rPr lang="en-US" sz="4100" b="1" dirty="0">
                <a:latin typeface="Times New Roman" pitchFamily="18"/>
                <a:cs typeface="Times New Roman" pitchFamily="18"/>
              </a:rPr>
              <a:t>в </a:t>
            </a:r>
            <a:r>
              <a:rPr lang="ru-RU" sz="4100" b="1" dirty="0" smtClean="0">
                <a:latin typeface="Times New Roman" pitchFamily="18"/>
                <a:cs typeface="Times New Roman" pitchFamily="18"/>
              </a:rPr>
              <a:t>раннем </a:t>
            </a:r>
            <a:r>
              <a:rPr lang="en-US" sz="4100" b="1" dirty="0" err="1" smtClean="0">
                <a:latin typeface="Times New Roman" pitchFamily="18"/>
                <a:cs typeface="Times New Roman" pitchFamily="18"/>
              </a:rPr>
              <a:t>юношеском</a:t>
            </a:r>
            <a:r>
              <a:rPr lang="en-US" sz="4100" b="1" dirty="0" smtClean="0">
                <a:latin typeface="Times New Roman" pitchFamily="18"/>
                <a:cs typeface="Times New Roman" pitchFamily="18"/>
              </a:rPr>
              <a:t> </a:t>
            </a:r>
            <a:r>
              <a:rPr lang="en-US" sz="4100" b="1" dirty="0" err="1">
                <a:latin typeface="Times New Roman" pitchFamily="18"/>
                <a:cs typeface="Times New Roman" pitchFamily="18"/>
              </a:rPr>
              <a:t>возрасте</a:t>
            </a:r>
            <a:endParaRPr lang="en-US" sz="4100" b="1" dirty="0">
              <a:latin typeface="Times New Roman" pitchFamily="18"/>
              <a:cs typeface="Times New Roman" pitchFamily="18"/>
            </a:endParaRPr>
          </a:p>
        </p:txBody>
      </p:sp>
      <p:sp>
        <p:nvSpPr>
          <p:cNvPr id="3" name="Подзаголовок 2"/>
          <p:cNvSpPr txBox="1">
            <a:spLocks noGrp="1"/>
          </p:cNvSpPr>
          <p:nvPr>
            <p:ph type="subTitle" idx="4294967295"/>
          </p:nvPr>
        </p:nvSpPr>
        <p:spPr>
          <a:xfrm>
            <a:off x="4042611" y="3621506"/>
            <a:ext cx="8149389" cy="3087270"/>
          </a:xfrm>
        </p:spPr>
        <p:txBody>
          <a:bodyPr lIns="90004" tIns="44997" rIns="90004" bIns="44997">
            <a:noAutofit/>
          </a:bodyPr>
          <a:lstStyle/>
          <a:p>
            <a:pPr lvl="0">
              <a:spcBef>
                <a:spcPts val="0"/>
              </a:spcBef>
            </a:pPr>
            <a:r>
              <a:rPr lang="ru-RU" sz="3600" b="1" dirty="0">
                <a:solidFill>
                  <a:srgbClr val="262626"/>
                </a:solidFill>
                <a:latin typeface="Times New Roman" pitchFamily="18"/>
                <a:cs typeface="Times New Roman" pitchFamily="18"/>
              </a:rPr>
              <a:t>                                                                                         </a:t>
            </a:r>
            <a:r>
              <a:rPr lang="ru-RU" sz="2400" b="1" dirty="0" smtClean="0">
                <a:solidFill>
                  <a:srgbClr val="262626"/>
                </a:solidFill>
                <a:latin typeface="Times New Roman" pitchFamily="18"/>
                <a:cs typeface="Times New Roman" pitchFamily="18"/>
              </a:rPr>
              <a:t>Подготовил:</a:t>
            </a:r>
            <a:endParaRPr lang="ru-RU" sz="2400" b="1" dirty="0">
              <a:solidFill>
                <a:srgbClr val="262626"/>
              </a:solidFill>
              <a:latin typeface="Times New Roman" pitchFamily="18"/>
              <a:cs typeface="Times New Roman" pitchFamily="18"/>
            </a:endParaRPr>
          </a:p>
          <a:p>
            <a:pPr lvl="0">
              <a:spcBef>
                <a:spcPts val="0"/>
              </a:spcBef>
              <a:buNone/>
            </a:pPr>
            <a:r>
              <a:rPr lang="ru-RU" sz="2400" b="1" dirty="0">
                <a:solidFill>
                  <a:srgbClr val="262626"/>
                </a:solidFill>
                <a:latin typeface="Times New Roman" pitchFamily="18"/>
                <a:cs typeface="Times New Roman" pitchFamily="18"/>
              </a:rPr>
              <a:t>педагог-психолог </a:t>
            </a:r>
            <a:r>
              <a:rPr lang="ru-RU" sz="2400" b="1" dirty="0" smtClean="0">
                <a:solidFill>
                  <a:srgbClr val="262626"/>
                </a:solidFill>
                <a:latin typeface="Times New Roman" pitchFamily="18"/>
                <a:cs typeface="Times New Roman" pitchFamily="18"/>
              </a:rPr>
              <a:t>ГАПОУ </a:t>
            </a:r>
            <a:r>
              <a:rPr lang="ru-RU" sz="2400" b="1" dirty="0">
                <a:solidFill>
                  <a:srgbClr val="262626"/>
                </a:solidFill>
                <a:latin typeface="Times New Roman" pitchFamily="18"/>
                <a:cs typeface="Times New Roman" pitchFamily="18"/>
              </a:rPr>
              <a:t>КК </a:t>
            </a:r>
            <a:r>
              <a:rPr lang="ru-RU" sz="2400" b="1" dirty="0" smtClean="0">
                <a:solidFill>
                  <a:srgbClr val="262626"/>
                </a:solidFill>
                <a:latin typeface="Times New Roman" pitchFamily="18"/>
                <a:cs typeface="Times New Roman" pitchFamily="18"/>
              </a:rPr>
              <a:t>КГТК</a:t>
            </a:r>
          </a:p>
          <a:p>
            <a:pPr lvl="0">
              <a:spcBef>
                <a:spcPts val="0"/>
              </a:spcBef>
              <a:buNone/>
            </a:pPr>
            <a:r>
              <a:rPr lang="ru-RU" sz="2400" b="1" dirty="0" smtClean="0">
                <a:solidFill>
                  <a:srgbClr val="262626"/>
                </a:solidFill>
                <a:latin typeface="Times New Roman" pitchFamily="18"/>
                <a:cs typeface="Times New Roman" pitchFamily="18"/>
              </a:rPr>
              <a:t>                                 Головушкина И.В.</a:t>
            </a:r>
          </a:p>
          <a:p>
            <a:pPr lvl="0"/>
            <a:endParaRPr lang="ru-RU" sz="2400" b="1" dirty="0">
              <a:solidFill>
                <a:srgbClr val="262626"/>
              </a:solidFill>
              <a:latin typeface="Times New Roman" pitchFamily="18"/>
              <a:cs typeface="Times New Roman" pitchFamily="18"/>
            </a:endParaRPr>
          </a:p>
          <a:p>
            <a:pPr lvl="0" algn="r"/>
            <a:endParaRPr lang="ru-RU" sz="3600" b="1" dirty="0" smtClean="0">
              <a:solidFill>
                <a:srgbClr val="262626"/>
              </a:solidFill>
              <a:latin typeface="Times New Roman" pitchFamily="18"/>
              <a:cs typeface="Times New Roman" pitchFamily="18"/>
            </a:endParaRPr>
          </a:p>
          <a:p>
            <a:pPr lvl="0" algn="r"/>
            <a:endParaRPr lang="ru-RU" sz="3600" b="1" dirty="0">
              <a:solidFill>
                <a:srgbClr val="262626"/>
              </a:solidFill>
              <a:latin typeface="Times New Roman" pitchFamily="18"/>
              <a:cs typeface="Times New Roman" pitchFamily="18"/>
            </a:endParaRPr>
          </a:p>
          <a:p>
            <a:pPr lvl="0" algn="r"/>
            <a:endParaRPr lang="ru-RU" sz="3600" b="1" dirty="0">
              <a:solidFill>
                <a:srgbClr val="262626"/>
              </a:solidFill>
              <a:latin typeface="Times New Roman" pitchFamily="18"/>
              <a:cs typeface="Times New Roman" pitchFamily="18"/>
            </a:endParaRPr>
          </a:p>
          <a:p>
            <a:pPr lvl="0" algn="r"/>
            <a:endParaRPr lang="ru-RU" sz="2400" b="1" dirty="0">
              <a:solidFill>
                <a:srgbClr val="262626"/>
              </a:solidFill>
              <a:latin typeface="Times New Roman" pitchFamily="18"/>
              <a:cs typeface="Times New Roman" pitchFamily="18"/>
            </a:endParaRPr>
          </a:p>
        </p:txBody>
      </p:sp>
    </p:spTree>
    <p:extLst>
      <p:ext uri="{BB962C8B-B14F-4D97-AF65-F5344CB8AC3E}">
        <p14:creationId xmlns:p14="http://schemas.microsoft.com/office/powerpoint/2010/main" val="24350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89947884"/>
              </p:ext>
            </p:extLst>
          </p:nvPr>
        </p:nvGraphicFramePr>
        <p:xfrm>
          <a:off x="794084" y="348725"/>
          <a:ext cx="10250905" cy="6109744"/>
        </p:xfrm>
        <a:graphic>
          <a:graphicData uri="http://schemas.openxmlformats.org/drawingml/2006/table">
            <a:tbl>
              <a:tblPr firstRow="1" bandRow="1">
                <a:tableStyleId>{5940675A-B579-460E-94D1-54222C63F5DA}</a:tableStyleId>
              </a:tblPr>
              <a:tblGrid>
                <a:gridCol w="3052349">
                  <a:extLst>
                    <a:ext uri="{9D8B030D-6E8A-4147-A177-3AD203B41FA5}">
                      <a16:colId xmlns:a16="http://schemas.microsoft.com/office/drawing/2014/main" val="20000"/>
                    </a:ext>
                  </a:extLst>
                </a:gridCol>
                <a:gridCol w="7198556">
                  <a:extLst>
                    <a:ext uri="{9D8B030D-6E8A-4147-A177-3AD203B41FA5}">
                      <a16:colId xmlns:a16="http://schemas.microsoft.com/office/drawing/2014/main" val="20001"/>
                    </a:ext>
                  </a:extLst>
                </a:gridCol>
              </a:tblGrid>
              <a:tr h="457009">
                <a:tc gridSpan="2">
                  <a:txBody>
                    <a:bodyPr/>
                    <a:lstStyle/>
                    <a:p>
                      <a:r>
                        <a:rPr lang="ru-RU" sz="2400" b="1" i="1" kern="1200" dirty="0" smtClean="0">
                          <a:solidFill>
                            <a:schemeClr val="tx1"/>
                          </a:solidFill>
                          <a:latin typeface="Times New Roman" pitchFamily="18" charset="0"/>
                          <a:ea typeface="+mn-ea"/>
                          <a:cs typeface="Times New Roman" pitchFamily="18" charset="0"/>
                        </a:rPr>
                        <a:t>Характерные признаки изменений психического состояния </a:t>
                      </a:r>
                      <a:endParaRPr lang="ru-RU" sz="2400" b="1" i="1" dirty="0">
                        <a:latin typeface="Times New Roman" pitchFamily="18" charset="0"/>
                        <a:cs typeface="Times New Roman" pitchFamily="18" charset="0"/>
                      </a:endParaRPr>
                    </a:p>
                  </a:txBody>
                  <a:tcPr/>
                </a:tc>
                <a:tc hMerge="1">
                  <a:txBody>
                    <a:bodyPr/>
                    <a:lstStyle/>
                    <a:p>
                      <a:endParaRPr lang="ru-RU" dirty="0"/>
                    </a:p>
                  </a:txBody>
                  <a:tcPr/>
                </a:tc>
                <a:extLst>
                  <a:ext uri="{0D108BD9-81ED-4DB2-BD59-A6C34878D82A}">
                    <a16:rowId xmlns:a16="http://schemas.microsoft.com/office/drawing/2014/main" val="10000"/>
                  </a:ext>
                </a:extLst>
              </a:tr>
              <a:tr h="399365">
                <a:tc>
                  <a:txBody>
                    <a:bodyPr/>
                    <a:lstStyle/>
                    <a:p>
                      <a:r>
                        <a:rPr lang="ru-RU" sz="2000" b="1" i="1" dirty="0" smtClean="0">
                          <a:latin typeface="Times New Roman" pitchFamily="18" charset="0"/>
                          <a:cs typeface="Times New Roman" pitchFamily="18" charset="0"/>
                        </a:rPr>
                        <a:t>состояние</a:t>
                      </a:r>
                      <a:endParaRPr lang="ru-RU" sz="2000" b="1" i="1" dirty="0">
                        <a:latin typeface="Times New Roman" pitchFamily="18" charset="0"/>
                        <a:cs typeface="Times New Roman" pitchFamily="18" charset="0"/>
                      </a:endParaRPr>
                    </a:p>
                  </a:txBody>
                  <a:tcPr/>
                </a:tc>
                <a:tc>
                  <a:txBody>
                    <a:bodyPr/>
                    <a:lstStyle/>
                    <a:p>
                      <a:r>
                        <a:rPr lang="ru-RU" sz="2000" b="1" i="1" dirty="0" smtClean="0">
                          <a:latin typeface="Times New Roman" pitchFamily="18" charset="0"/>
                          <a:cs typeface="Times New Roman" pitchFamily="18" charset="0"/>
                        </a:rPr>
                        <a:t>признаки</a:t>
                      </a:r>
                      <a:endParaRPr lang="ru-RU" sz="2000" b="1" i="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2027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latin typeface="Times New Roman" pitchFamily="18" charset="0"/>
                          <a:ea typeface="+mn-ea"/>
                          <a:cs typeface="Times New Roman" pitchFamily="18" charset="0"/>
                        </a:rPr>
                        <a:t>Шок </a:t>
                      </a:r>
                      <a:r>
                        <a:rPr lang="ru-RU" sz="1800" kern="1200" dirty="0" smtClean="0">
                          <a:solidFill>
                            <a:srgbClr val="002060"/>
                          </a:solidFill>
                          <a:latin typeface="Times New Roman" pitchFamily="18" charset="0"/>
                          <a:ea typeface="+mn-ea"/>
                          <a:cs typeface="Times New Roman" pitchFamily="18" charset="0"/>
                        </a:rPr>
                        <a:t>(стрессовое состояние, непосредственно после события).</a:t>
                      </a:r>
                    </a:p>
                  </a:txBody>
                  <a:tcPr/>
                </a:tc>
                <a:tc>
                  <a:txBody>
                    <a:bodyPr/>
                    <a:lstStyle/>
                    <a:p>
                      <a:pPr lvl="0"/>
                      <a:r>
                        <a:rPr lang="ru-RU" sz="1800" kern="1200" dirty="0" smtClean="0">
                          <a:solidFill>
                            <a:srgbClr val="002060"/>
                          </a:solidFill>
                          <a:latin typeface="Times New Roman" pitchFamily="18" charset="0"/>
                          <a:ea typeface="+mn-ea"/>
                          <a:cs typeface="Times New Roman" pitchFamily="18" charset="0"/>
                        </a:rPr>
                        <a:t>поведение, неадекватное обстановке, безучастное отношение к окружающему;</a:t>
                      </a:r>
                    </a:p>
                    <a:p>
                      <a:pPr lvl="0"/>
                      <a:r>
                        <a:rPr lang="ru-RU" sz="1800" kern="1200" dirty="0" smtClean="0">
                          <a:solidFill>
                            <a:srgbClr val="002060"/>
                          </a:solidFill>
                          <a:latin typeface="Times New Roman" pitchFamily="18" charset="0"/>
                          <a:ea typeface="+mn-ea"/>
                          <a:cs typeface="Times New Roman" pitchFamily="18" charset="0"/>
                        </a:rPr>
                        <a:t>замкнутость, молчаливость;</a:t>
                      </a:r>
                    </a:p>
                    <a:p>
                      <a:pPr lvl="0"/>
                      <a:r>
                        <a:rPr lang="ru-RU" sz="1800" kern="1200" dirty="0" smtClean="0">
                          <a:solidFill>
                            <a:srgbClr val="002060"/>
                          </a:solidFill>
                          <a:latin typeface="Times New Roman" pitchFamily="18" charset="0"/>
                          <a:ea typeface="+mn-ea"/>
                          <a:cs typeface="Times New Roman" pitchFamily="18" charset="0"/>
                        </a:rPr>
                        <a:t>заторможенность реакций, рассеянность;</a:t>
                      </a:r>
                    </a:p>
                    <a:p>
                      <a:pPr lvl="0"/>
                      <a:r>
                        <a:rPr lang="ru-RU" sz="1800" kern="1200" dirty="0" smtClean="0">
                          <a:solidFill>
                            <a:srgbClr val="002060"/>
                          </a:solidFill>
                          <a:latin typeface="Times New Roman" pitchFamily="18" charset="0"/>
                          <a:ea typeface="+mn-ea"/>
                          <a:cs typeface="Times New Roman" pitchFamily="18" charset="0"/>
                        </a:rPr>
                        <a:t>тревожность, беспокойный сон;</a:t>
                      </a:r>
                    </a:p>
                    <a:p>
                      <a:pPr lvl="0"/>
                      <a:r>
                        <a:rPr lang="ru-RU" sz="1800" kern="1200" dirty="0" smtClean="0">
                          <a:solidFill>
                            <a:srgbClr val="002060"/>
                          </a:solidFill>
                          <a:latin typeface="Times New Roman" pitchFamily="18" charset="0"/>
                          <a:ea typeface="+mn-ea"/>
                          <a:cs typeface="Times New Roman" pitchFamily="18" charset="0"/>
                        </a:rPr>
                        <a:t>«отсутствующий» вид, затрудненная «включаемость»;</a:t>
                      </a:r>
                    </a:p>
                    <a:p>
                      <a:r>
                        <a:rPr lang="ru-RU" sz="1800" kern="1200" dirty="0" smtClean="0">
                          <a:solidFill>
                            <a:srgbClr val="002060"/>
                          </a:solidFill>
                          <a:latin typeface="Times New Roman" pitchFamily="18" charset="0"/>
                          <a:ea typeface="+mn-ea"/>
                          <a:cs typeface="Times New Roman" pitchFamily="18" charset="0"/>
                        </a:rPr>
                        <a:t>сужение внимания, интересов, контактов.</a:t>
                      </a:r>
                      <a:endParaRPr lang="ru-RU"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921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latin typeface="Times New Roman" pitchFamily="18" charset="0"/>
                          <a:ea typeface="+mn-ea"/>
                          <a:cs typeface="Times New Roman" pitchFamily="18" charset="0"/>
                        </a:rPr>
                        <a:t>Аффективные реакции, конфликтность.</a:t>
                      </a:r>
                    </a:p>
                    <a:p>
                      <a:endParaRPr lang="ru-RU" dirty="0">
                        <a:solidFill>
                          <a:srgbClr val="002060"/>
                        </a:solidFill>
                        <a:latin typeface="Times New Roman" pitchFamily="18" charset="0"/>
                        <a:cs typeface="Times New Roman" pitchFamily="18" charset="0"/>
                      </a:endParaRPr>
                    </a:p>
                  </a:txBody>
                  <a:tcPr/>
                </a:tc>
                <a:tc>
                  <a:txBody>
                    <a:bodyPr/>
                    <a:lstStyle/>
                    <a:p>
                      <a:pPr lvl="0"/>
                      <a:r>
                        <a:rPr lang="ru-RU" sz="1800" kern="1200" dirty="0" smtClean="0">
                          <a:solidFill>
                            <a:srgbClr val="002060"/>
                          </a:solidFill>
                          <a:latin typeface="Times New Roman" pitchFamily="18" charset="0"/>
                          <a:ea typeface="+mn-ea"/>
                          <a:cs typeface="Times New Roman" pitchFamily="18" charset="0"/>
                        </a:rPr>
                        <a:t>напряженность, беспокойство, раздражительность;</a:t>
                      </a:r>
                    </a:p>
                    <a:p>
                      <a:pPr lvl="0"/>
                      <a:r>
                        <a:rPr lang="ru-RU" sz="1800" kern="1200" dirty="0" smtClean="0">
                          <a:solidFill>
                            <a:srgbClr val="002060"/>
                          </a:solidFill>
                          <a:latin typeface="Times New Roman" pitchFamily="18" charset="0"/>
                          <a:ea typeface="+mn-ea"/>
                          <a:cs typeface="Times New Roman" pitchFamily="18" charset="0"/>
                        </a:rPr>
                        <a:t>мелочные придирки ко всему;</a:t>
                      </a:r>
                    </a:p>
                    <a:p>
                      <a:pPr lvl="0"/>
                      <a:r>
                        <a:rPr lang="ru-RU" sz="1800" kern="1200" dirty="0" smtClean="0">
                          <a:solidFill>
                            <a:srgbClr val="002060"/>
                          </a:solidFill>
                          <a:latin typeface="Times New Roman" pitchFamily="18" charset="0"/>
                          <a:ea typeface="+mn-ea"/>
                          <a:cs typeface="Times New Roman" pitchFamily="18" charset="0"/>
                        </a:rPr>
                        <a:t>«взрывное» реагирование на замечания, претензии.</a:t>
                      </a:r>
                    </a:p>
                  </a:txBody>
                  <a:tcPr/>
                </a:tc>
                <a:extLst>
                  <a:ext uri="{0D108BD9-81ED-4DB2-BD59-A6C34878D82A}">
                    <a16:rowId xmlns:a16="http://schemas.microsoft.com/office/drawing/2014/main" val="10003"/>
                  </a:ext>
                </a:extLst>
              </a:tr>
              <a:tr h="23040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latin typeface="Times New Roman" pitchFamily="18" charset="0"/>
                          <a:ea typeface="+mn-ea"/>
                          <a:cs typeface="Times New Roman" pitchFamily="18" charset="0"/>
                        </a:rPr>
                        <a:t>Острое психическое или физическое утомление.</a:t>
                      </a:r>
                    </a:p>
                    <a:p>
                      <a:endParaRPr lang="ru-RU" dirty="0">
                        <a:solidFill>
                          <a:srgbClr val="002060"/>
                        </a:solidFill>
                        <a:latin typeface="Times New Roman" pitchFamily="18" charset="0"/>
                        <a:cs typeface="Times New Roman" pitchFamily="18" charset="0"/>
                      </a:endParaRPr>
                    </a:p>
                  </a:txBody>
                  <a:tcPr/>
                </a:tc>
                <a:tc>
                  <a:txBody>
                    <a:bodyPr/>
                    <a:lstStyle/>
                    <a:p>
                      <a:pPr lvl="0"/>
                      <a:r>
                        <a:rPr lang="ru-RU" sz="1800" kern="1200" dirty="0" smtClean="0">
                          <a:solidFill>
                            <a:srgbClr val="002060"/>
                          </a:solidFill>
                          <a:latin typeface="Times New Roman" pitchFamily="18" charset="0"/>
                          <a:ea typeface="+mn-ea"/>
                          <a:cs typeface="Times New Roman" pitchFamily="18" charset="0"/>
                        </a:rPr>
                        <a:t>ухудшение внимания, памяти, мышления;</a:t>
                      </a:r>
                    </a:p>
                    <a:p>
                      <a:pPr lvl="0"/>
                      <a:r>
                        <a:rPr lang="ru-RU" sz="1800" kern="1200" dirty="0" smtClean="0">
                          <a:solidFill>
                            <a:srgbClr val="002060"/>
                          </a:solidFill>
                          <a:latin typeface="Times New Roman" pitchFamily="18" charset="0"/>
                          <a:ea typeface="+mn-ea"/>
                          <a:cs typeface="Times New Roman" pitchFamily="18" charset="0"/>
                        </a:rPr>
                        <a:t>вялость или беспорядочная торопливость движений, ухудшение их точности и </a:t>
                      </a:r>
                      <a:r>
                        <a:rPr lang="ru-RU" sz="1800" kern="1200" dirty="0" err="1" smtClean="0">
                          <a:solidFill>
                            <a:srgbClr val="002060"/>
                          </a:solidFill>
                          <a:latin typeface="Times New Roman" pitchFamily="18" charset="0"/>
                          <a:ea typeface="+mn-ea"/>
                          <a:cs typeface="Times New Roman" pitchFamily="18" charset="0"/>
                        </a:rPr>
                        <a:t>координированности</a:t>
                      </a:r>
                      <a:r>
                        <a:rPr lang="ru-RU" sz="1800" kern="1200" dirty="0" smtClean="0">
                          <a:solidFill>
                            <a:srgbClr val="002060"/>
                          </a:solidFill>
                          <a:latin typeface="Times New Roman" pitchFamily="18" charset="0"/>
                          <a:ea typeface="+mn-ea"/>
                          <a:cs typeface="Times New Roman" pitchFamily="18" charset="0"/>
                        </a:rPr>
                        <a:t>, неуверенность походки;</a:t>
                      </a:r>
                    </a:p>
                    <a:p>
                      <a:pPr lvl="0"/>
                      <a:r>
                        <a:rPr lang="ru-RU" sz="1800" kern="1200" dirty="0" smtClean="0">
                          <a:solidFill>
                            <a:srgbClr val="002060"/>
                          </a:solidFill>
                          <a:latin typeface="Times New Roman" pitchFamily="18" charset="0"/>
                          <a:ea typeface="+mn-ea"/>
                          <a:cs typeface="Times New Roman" pitchFamily="18" charset="0"/>
                        </a:rPr>
                        <a:t>ослабление волевых усилий, решительности, настойчивости, активности;</a:t>
                      </a:r>
                    </a:p>
                    <a:p>
                      <a:pPr lvl="0"/>
                      <a:r>
                        <a:rPr lang="ru-RU" sz="1800" kern="1200" dirty="0" smtClean="0">
                          <a:solidFill>
                            <a:srgbClr val="002060"/>
                          </a:solidFill>
                          <a:latin typeface="Times New Roman" pitchFamily="18" charset="0"/>
                          <a:ea typeface="+mn-ea"/>
                          <a:cs typeface="Times New Roman" pitchFamily="18" charset="0"/>
                        </a:rPr>
                        <a:t>ухудшение самоконтроля, выдержки;</a:t>
                      </a:r>
                    </a:p>
                    <a:p>
                      <a:pPr lvl="0"/>
                      <a:r>
                        <a:rPr lang="ru-RU" sz="1800" kern="1200" dirty="0" smtClean="0">
                          <a:solidFill>
                            <a:srgbClr val="002060"/>
                          </a:solidFill>
                          <a:latin typeface="Times New Roman" pitchFamily="18" charset="0"/>
                          <a:ea typeface="+mn-ea"/>
                          <a:cs typeface="Times New Roman" pitchFamily="18" charset="0"/>
                        </a:rPr>
                        <a:t>жалобы на разбитость, общую слабость</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1263" y="601579"/>
            <a:ext cx="11211973" cy="4967947"/>
          </a:xfrm>
        </p:spPr>
        <p:txBody>
          <a:bodyPr>
            <a:normAutofit fontScale="90000"/>
          </a:bodyPr>
          <a:lstStyle/>
          <a:p>
            <a:pPr>
              <a:defRPr/>
            </a:pPr>
            <a:r>
              <a:rPr lang="ru-RU" sz="2700" b="1" dirty="0" smtClean="0">
                <a:solidFill>
                  <a:srgbClr val="002060"/>
                </a:solidFill>
                <a:latin typeface="Times New Roman" pitchFamily="18" charset="0"/>
                <a:cs typeface="Times New Roman" pitchFamily="18" charset="0"/>
              </a:rPr>
              <a:t>АПАТИЯ</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Признаки апатии</a:t>
            </a:r>
            <a:r>
              <a:rPr lang="ru-RU" sz="2700" dirty="0" smtClean="0">
                <a:solidFill>
                  <a:srgbClr val="002060"/>
                </a:solidFill>
                <a:latin typeface="Times New Roman" pitchFamily="18" charset="0"/>
                <a:cs typeface="Times New Roman" pitchFamily="18" charset="0"/>
              </a:rPr>
              <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 безразличное отношение к окружающему</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вялость, заторможенность</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речь медленная, с большими паузами</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effectLst>
                  <a:outerShdw blurRad="63500" dist="38100" dir="5400000" algn="t" rotWithShape="0">
                    <a:prstClr val="black">
                      <a:alpha val="25000"/>
                    </a:prstClr>
                  </a:outerShdw>
                </a:effectLst>
                <a:latin typeface="Times New Roman" pitchFamily="18" charset="0"/>
                <a:cs typeface="Times New Roman" pitchFamily="18" charset="0"/>
              </a:rPr>
              <a:t>Помощь:</a:t>
            </a:r>
            <a:r>
              <a:rPr lang="ru-RU" sz="2700" dirty="0" smtClean="0">
                <a:solidFill>
                  <a:srgbClr val="002060"/>
                </a:solidFill>
                <a:effectLst>
                  <a:outerShdw blurRad="63500" dist="38100" dir="5400000" algn="t" rotWithShape="0">
                    <a:prstClr val="black">
                      <a:alpha val="25000"/>
                    </a:prstClr>
                  </a:outerShdw>
                </a:effectLst>
                <a:latin typeface="Times New Roman" pitchFamily="18" charset="0"/>
                <a:cs typeface="Times New Roman" pitchFamily="18" charset="0"/>
              </a:rPr>
              <a:t/>
            </a:r>
            <a:br>
              <a:rPr lang="ru-RU" sz="2700" dirty="0" smtClean="0">
                <a:solidFill>
                  <a:srgbClr val="002060"/>
                </a:solidFill>
                <a:effectLst>
                  <a:outerShdw blurRad="63500" dist="38100" dir="5400000" algn="t" rotWithShape="0">
                    <a:prstClr val="black">
                      <a:alpha val="25000"/>
                    </a:prstClr>
                  </a:outerShdw>
                </a:effectLst>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1. Поговорите с пострадавшим. Задайте ему несколько самых простых вопросов : «КАК ТЕБЯ ЗОВУТ?» «КАК ТЫ СЕБЯ ЧУВСТВУЕШЬ?» «ХОЧЕШЬ ЕСТЬ, ПИТЬ?»</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2. Проводите пострадавшего к месту отдыха, помогите удобно устроиться (обязательно снять обувь).</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 3. Возьмите пострадавшего за руку или положите свою руку ему на лоб.</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4. Дайте пострадавшему возможность поспать или просто полежать.</a:t>
            </a:r>
            <a:r>
              <a:rPr lang="ru-RU" b="1" dirty="0" smtClean="0">
                <a:solidFill>
                  <a:srgbClr val="002060"/>
                </a:solidFill>
              </a:rPr>
              <a:t/>
            </a:r>
            <a:br>
              <a:rPr lang="ru-RU" b="1" dirty="0" smtClean="0">
                <a:solidFill>
                  <a:srgbClr val="002060"/>
                </a:solidFill>
              </a:rPr>
            </a:br>
            <a:endParaRPr lang="ru-RU"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011" y="1"/>
            <a:ext cx="11297652" cy="6414654"/>
          </a:xfrm>
        </p:spPr>
        <p:txBody>
          <a:bodyPr>
            <a:noAutofit/>
          </a:bodyPr>
          <a:lstStyle/>
          <a:p>
            <a:pPr marL="180000">
              <a:defRPr/>
            </a:pPr>
            <a:r>
              <a:rPr lang="ru-RU" sz="2400" b="1" dirty="0" smtClean="0">
                <a:solidFill>
                  <a:srgbClr val="002060"/>
                </a:solidFill>
                <a:latin typeface="Times New Roman" pitchFamily="18" charset="0"/>
                <a:cs typeface="Times New Roman" pitchFamily="18" charset="0"/>
              </a:rPr>
              <a:t>СТУПОР</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Признаки ступора</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резкое снижение или отсутствие произволь­ных движений и речи</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 отсутствие реакций на внешние раздражите­ли (шум, свет, прикосновения, щипки)</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 «застывание» в определенной позе, оцепене­ние, состояние полной неподвижности</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 возможно напряжение отдельных групп </a:t>
            </a:r>
            <a:r>
              <a:rPr lang="ru-RU" sz="2400" dirty="0" smtClean="0">
                <a:solidFill>
                  <a:srgbClr val="002060"/>
                </a:solidFill>
                <a:latin typeface="Times New Roman" pitchFamily="18" charset="0"/>
                <a:cs typeface="Times New Roman" pitchFamily="18" charset="0"/>
              </a:rPr>
              <a:t>мышц</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Помощь:</a:t>
            </a:r>
            <a:r>
              <a:rPr lang="ru-RU" sz="2400" dirty="0" smtClean="0">
                <a:solidFill>
                  <a:srgbClr val="002060"/>
                </a:solidFill>
                <a:latin typeface="Times New Roman" pitchFamily="18" charset="0"/>
                <a:cs typeface="Times New Roman" pitchFamily="18" charset="0"/>
              </a:rPr>
              <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1. Согните пострадавшему пальцы на обеих руках и прижмите их к основанию ладони. Большие пальцы должны быть выставлены наружу.</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2. Кончиками большого и указательного пальцев массируйте пострадавшему точки, расположенные на лбу, над глазами ровно посредине между линией роста волос и бровями, четко над зрачками.</a:t>
            </a:r>
            <a:br>
              <a:rPr lang="ru-RU" sz="2400"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3. Ладонь свободной руки положите на грудь пострадавшего. Подстройте свое дыхание под ритм его дыхания.</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2400" dirty="0" smtClean="0">
                <a:solidFill>
                  <a:srgbClr val="002060"/>
                </a:solidFill>
                <a:latin typeface="Times New Roman" pitchFamily="18" charset="0"/>
                <a:cs typeface="Times New Roman" pitchFamily="18" charset="0"/>
              </a:rPr>
              <a:t>4.  Человек, находясь в ступоре, может слышать и видеть. Поэтому говорите ему на ухо тихо, медленно и четко то, что может вызвать сильные эмоции (лучше негативные).</a:t>
            </a:r>
            <a:r>
              <a:rPr lang="ru-RU" sz="2400" b="1" dirty="0" smtClean="0">
                <a:solidFill>
                  <a:srgbClr val="002060"/>
                </a:solidFill>
              </a:rPr>
              <a:t/>
            </a:r>
            <a:br>
              <a:rPr lang="ru-RU" sz="2400" b="1" dirty="0" smtClean="0">
                <a:solidFill>
                  <a:srgbClr val="002060"/>
                </a:solidFill>
              </a:rPr>
            </a:br>
            <a:r>
              <a:rPr lang="ru-RU" sz="2400" b="1" dirty="0" smtClean="0">
                <a:solidFill>
                  <a:srgbClr val="002060"/>
                </a:solidFill>
              </a:rPr>
              <a:t/>
            </a:r>
            <a:br>
              <a:rPr lang="ru-RU" sz="2400" b="1" dirty="0" smtClean="0">
                <a:solidFill>
                  <a:srgbClr val="002060"/>
                </a:solidFill>
              </a:rPr>
            </a:br>
            <a:endParaRPr lang="ru-RU" sz="24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90" y="264695"/>
            <a:ext cx="11203822" cy="6593305"/>
          </a:xfrm>
        </p:spPr>
        <p:txBody>
          <a:bodyPr>
            <a:normAutofit fontScale="90000"/>
          </a:bodyPr>
          <a:lstStyle/>
          <a:p>
            <a:pPr>
              <a:defRPr/>
            </a:pPr>
            <a:r>
              <a:rPr lang="ru-RU" sz="2200" b="1" dirty="0" smtClean="0">
                <a:solidFill>
                  <a:srgbClr val="002060"/>
                </a:solidFill>
                <a:latin typeface="Times New Roman" pitchFamily="18" charset="0"/>
                <a:cs typeface="Times New Roman" pitchFamily="18" charset="0"/>
              </a:rPr>
              <a:t>ДВИГАТЕЛЬНОЕ ВОЗБУЖДЕНИЕ</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Признаки двигательного возбуждения</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a:t>
            </a:r>
            <a:r>
              <a:rPr lang="ru-RU" sz="2200"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резкие движения, часто бесцельные и бессмысленные действия</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ненормально громкая речь или повышенная речевая активность (человек говорит без остановки, иногда абсолютно бессмысленно)</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часто отсутствует реакция на окружающих (на замечания, просьбы, приказы</a:t>
            </a:r>
            <a:br>
              <a:rPr lang="ru-RU" sz="2700"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Помощь:</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1. Используйте  прием «захват»: находясь сзади, просуньте свои руки пострадавшему под мышки, прижмите его к себе и слегка опрокиньте на себя.</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2. Изолируйте пострадавшего от окружающих.</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3.Массируйте   пострадавшему «позитивные» точки. Говорите спокойным голосом о чувствах, которые он испытывает. («Тебе хочется что-то сделать, чтобы это прекратилось? Ты хочешь убежать, спрятаться от происходящего?»).</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4. Не спорьте с пострадавшим, не задавайте вопросов, в разговоре избегайте фраз с частицей «не», относящихся к нежелательным действиям («Не беги», «Не размахивай руками», «Не кричи»).</a:t>
            </a:r>
            <a:r>
              <a:rPr lang="ru-RU" dirty="0" smtClean="0">
                <a:solidFill>
                  <a:srgbClr val="002060"/>
                </a:solidFill>
              </a:rPr>
              <a:t/>
            </a:r>
            <a:br>
              <a:rPr lang="ru-RU" dirty="0" smtClean="0">
                <a:solidFill>
                  <a:srgbClr val="002060"/>
                </a:solidFill>
              </a:rPr>
            </a:br>
            <a:r>
              <a:rPr lang="ru-RU" b="1" dirty="0" smtClean="0">
                <a:solidFill>
                  <a:schemeClr val="tx1"/>
                </a:solidFill>
              </a:rPr>
              <a:t/>
            </a:r>
            <a:br>
              <a:rPr lang="ru-RU" b="1" dirty="0" smtClean="0">
                <a:solidFill>
                  <a:schemeClr val="tx1"/>
                </a:solidFill>
              </a:rPr>
            </a:br>
            <a:endParaRPr lang="ru-RU"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758" y="240632"/>
            <a:ext cx="11215854" cy="6146313"/>
          </a:xfrm>
        </p:spPr>
        <p:txBody>
          <a:bodyPr>
            <a:normAutofit fontScale="90000"/>
          </a:bodyPr>
          <a:lstStyle/>
          <a:p>
            <a:pPr>
              <a:defRPr/>
            </a:pPr>
            <a:r>
              <a:rPr lang="ru-RU" sz="2700" b="1" dirty="0" smtClean="0">
                <a:solidFill>
                  <a:srgbClr val="002060"/>
                </a:solidFill>
                <a:latin typeface="Times New Roman" pitchFamily="18" charset="0"/>
                <a:cs typeface="Times New Roman" pitchFamily="18" charset="0"/>
              </a:rPr>
              <a:t>СТРАХ</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Признаки страха: </a:t>
            </a:r>
            <a:r>
              <a:rPr lang="ru-RU" sz="2700" dirty="0" smtClean="0">
                <a:solidFill>
                  <a:srgbClr val="002060"/>
                </a:solidFill>
                <a:latin typeface="Times New Roman" pitchFamily="18" charset="0"/>
                <a:cs typeface="Times New Roman" pitchFamily="18" charset="0"/>
              </a:rPr>
              <a:t>напряжение мышц (особенно лицевых)</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сильное сердцебиение</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учащенное поверхностное дыхание</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сниженный контроль собственного поведения</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      Панический страх, ужас может побудить к бегству, вызвать оцепенение или, наоборот, возбуждение, агрессивное поведение. При этом человек плохо контролирует себя, не осознает, что он делает и что происходит вокруг.</a:t>
            </a:r>
            <a:br>
              <a:rPr lang="ru-RU" sz="2700" dirty="0" smtClean="0">
                <a:solidFill>
                  <a:srgbClr val="002060"/>
                </a:solidFill>
                <a:latin typeface="Times New Roman" pitchFamily="18" charset="0"/>
                <a:cs typeface="Times New Roman" pitchFamily="18" charset="0"/>
              </a:rPr>
            </a:br>
            <a:r>
              <a:rPr lang="ru-RU" sz="2700" b="1" dirty="0">
                <a:solidFill>
                  <a:srgbClr val="002060"/>
                </a:solidFill>
                <a:latin typeface="Times New Roman" pitchFamily="18" charset="0"/>
                <a:cs typeface="Times New Roman" pitchFamily="18" charset="0"/>
              </a:rPr>
              <a:t>Помощь:</a:t>
            </a:r>
            <a:r>
              <a:rPr lang="ru-RU" sz="2200" b="1" dirty="0" smtClean="0">
                <a:solidFill>
                  <a:srgbClr val="002060"/>
                </a:solidFill>
                <a:latin typeface="Times New Roman" pitchFamily="18" charset="0"/>
                <a:cs typeface="Times New Roman" pitchFamily="18" charset="0"/>
              </a:rPr>
              <a:t/>
            </a:r>
            <a:br>
              <a:rPr lang="ru-RU" sz="22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1. Положите руку пострадавшего себе на запястье, чтобы он ощутил Ваш спокойный пульс. Это будет для него сигналом: «Я СЕЙЧАС РЯДОМ, ТЫ НЕ ОДИН».</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2. Дышите глубоко и ровно. Побуждайте пострадавшего дышать в одном с Вами ритме.</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3. Если пострадавший говорит, слушайте его, выказывайте заинтересованность, понимание, сочувствие.</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4.  Сделайте пострадавшему легкий массаж наиболее напряженных мышц тела.</a:t>
            </a:r>
            <a:br>
              <a:rPr lang="ru-RU" sz="2700" dirty="0" smtClean="0">
                <a:solidFill>
                  <a:srgbClr val="002060"/>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r>
            <a:br>
              <a:rPr lang="ru-RU" sz="2700" b="1" dirty="0" smtClean="0">
                <a:solidFill>
                  <a:schemeClr val="tx1"/>
                </a:solidFill>
                <a:latin typeface="Times New Roman" pitchFamily="18" charset="0"/>
                <a:cs typeface="Times New Roman" pitchFamily="18" charset="0"/>
              </a:rPr>
            </a:br>
            <a:r>
              <a:rPr lang="ru-RU" b="1" dirty="0" smtClean="0">
                <a:solidFill>
                  <a:schemeClr val="tx1"/>
                </a:solidFill>
              </a:rPr>
              <a:t/>
            </a:r>
            <a:br>
              <a:rPr lang="ru-RU" b="1" dirty="0" smtClean="0">
                <a:solidFill>
                  <a:schemeClr val="tx1"/>
                </a:solidFill>
              </a:rPr>
            </a:b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821" y="120316"/>
            <a:ext cx="11622505" cy="6737684"/>
          </a:xfrm>
        </p:spPr>
        <p:txBody>
          <a:bodyPr>
            <a:noAutofit/>
          </a:bodyPr>
          <a:lstStyle/>
          <a:p>
            <a:pPr>
              <a:defRPr/>
            </a:pPr>
            <a:r>
              <a:rPr lang="ru-RU" sz="2300" b="1" dirty="0" smtClean="0">
                <a:solidFill>
                  <a:srgbClr val="002060"/>
                </a:solidFill>
                <a:latin typeface="Times New Roman" panose="02020603050405020304" pitchFamily="18" charset="0"/>
                <a:cs typeface="Times New Roman" pitchFamily="18" charset="0"/>
              </a:rPr>
              <a:t>ПЛАЧ</a:t>
            </a:r>
            <a:br>
              <a:rPr lang="ru-RU" sz="2300" b="1" dirty="0" smtClean="0">
                <a:solidFill>
                  <a:srgbClr val="002060"/>
                </a:solidFill>
                <a:latin typeface="Times New Roman" panose="02020603050405020304" pitchFamily="18" charset="0"/>
                <a:cs typeface="Times New Roman" pitchFamily="18" charset="0"/>
              </a:rPr>
            </a:br>
            <a:r>
              <a:rPr lang="ru-RU" sz="2300" b="1" dirty="0" smtClean="0">
                <a:solidFill>
                  <a:srgbClr val="002060"/>
                </a:solidFill>
                <a:latin typeface="Times New Roman" panose="02020603050405020304" pitchFamily="18" charset="0"/>
                <a:cs typeface="Times New Roman" pitchFamily="18" charset="0"/>
              </a:rPr>
              <a:t>Признаки: </a:t>
            </a:r>
            <a:r>
              <a:rPr lang="ru-RU" sz="2300" dirty="0" smtClean="0">
                <a:solidFill>
                  <a:srgbClr val="002060"/>
                </a:solidFill>
                <a:latin typeface="Times New Roman" pitchFamily="18" charset="0"/>
                <a:cs typeface="Times New Roman" pitchFamily="18" charset="0"/>
              </a:rPr>
              <a:t>человек </a:t>
            </a:r>
            <a:r>
              <a:rPr lang="ru-RU" sz="2300" dirty="0" smtClean="0">
                <a:solidFill>
                  <a:srgbClr val="002060"/>
                </a:solidFill>
                <a:latin typeface="Times New Roman" pitchFamily="18" charset="0"/>
                <a:cs typeface="Times New Roman" pitchFamily="18" charset="0"/>
              </a:rPr>
              <a:t>уже плачет или готов разрыдаться</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подрагивают губы</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наблюдается ощущение подавленности</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в отличие от истерики нет возбуждения в поведении</a:t>
            </a:r>
            <a:br>
              <a:rPr lang="ru-RU" sz="2300" dirty="0" smtClean="0">
                <a:solidFill>
                  <a:srgbClr val="002060"/>
                </a:solidFill>
                <a:latin typeface="Times New Roman" pitchFamily="18" charset="0"/>
                <a:cs typeface="Times New Roman" pitchFamily="18" charset="0"/>
              </a:rPr>
            </a:br>
            <a:r>
              <a:rPr lang="ru-RU" sz="2300" b="1" dirty="0">
                <a:solidFill>
                  <a:srgbClr val="002060"/>
                </a:solidFill>
                <a:latin typeface="Times New Roman" pitchFamily="18" charset="0"/>
                <a:cs typeface="Times New Roman" pitchFamily="18" charset="0"/>
              </a:rPr>
              <a:t>Помощь:</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1. Не оставляйте пострадавшего одного.</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2. Установите физический контакт с пострадавшим (возьмите за руку, положите свою руку ему на плечо или спину, погладьте его по голове). Дайте ему почувствовать, что Вы рядом.</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3. Применяйте </a:t>
            </a:r>
            <a:r>
              <a:rPr lang="ru-RU" sz="2300" b="1" dirty="0" smtClean="0">
                <a:solidFill>
                  <a:srgbClr val="002060"/>
                </a:solidFill>
                <a:latin typeface="Times New Roman" pitchFamily="18" charset="0"/>
                <a:cs typeface="Times New Roman" pitchFamily="18" charset="0"/>
              </a:rPr>
              <a:t>приемы «активного слушания»</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(они помогут пострадавшему выплеснуть свое горе):</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периодически произносите «ага», «да», кивайте головой, т.е. подтверждайте, что слушаете и сочувствуете;</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повторяйте за пострадавшим отрывки фраз, в которых он выражает свои чувства;</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говорите о своих чувствах и чувствах пострадавшего.</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4. Не старайтесь успокоить пострадавшего. Дайте ему возможность выплакаться и выговориться, «выплеснуть» из себя горе, страх, обиду.</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300" dirty="0" smtClean="0">
                <a:solidFill>
                  <a:srgbClr val="002060"/>
                </a:solidFill>
                <a:latin typeface="Times New Roman" pitchFamily="18" charset="0"/>
                <a:cs typeface="Times New Roman" pitchFamily="18" charset="0"/>
              </a:rPr>
              <a:t>5. Не задавайте вопросов, не давайте советов.</a:t>
            </a:r>
            <a:r>
              <a:rPr lang="ru-RU" sz="2300" b="1" dirty="0" smtClean="0">
                <a:solidFill>
                  <a:srgbClr val="002060"/>
                </a:solidFill>
                <a:latin typeface="Times New Roman" pitchFamily="18" charset="0"/>
                <a:cs typeface="Times New Roman" pitchFamily="18" charset="0"/>
              </a:rPr>
              <a:t/>
            </a:r>
            <a:br>
              <a:rPr lang="ru-RU" sz="2300" b="1"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948" y="360947"/>
            <a:ext cx="11359998" cy="6233817"/>
          </a:xfrm>
        </p:spPr>
        <p:txBody>
          <a:bodyPr>
            <a:normAutofit fontScale="90000"/>
          </a:bodyPr>
          <a:lstStyle/>
          <a:p>
            <a:r>
              <a:rPr lang="ru-RU" sz="2700" b="1" dirty="0" smtClean="0">
                <a:solidFill>
                  <a:srgbClr val="002060"/>
                </a:solidFill>
                <a:latin typeface="Times New Roman" pitchFamily="18" charset="0"/>
                <a:cs typeface="Times New Roman" pitchFamily="18" charset="0"/>
              </a:rPr>
              <a:t>ИСТЕРИКА</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700" b="1" dirty="0" smtClean="0">
                <a:solidFill>
                  <a:srgbClr val="002060"/>
                </a:solidFill>
                <a:latin typeface="Times New Roman" panose="02020603050405020304" pitchFamily="18" charset="0"/>
                <a:cs typeface="Times New Roman" pitchFamily="18" charset="0"/>
              </a:rPr>
              <a:t>Истерический припадок длится от нескольких минут до нескольких часов.</a:t>
            </a:r>
            <a:br>
              <a:rPr lang="ru-RU" sz="2700" b="1" dirty="0" smtClean="0">
                <a:solidFill>
                  <a:srgbClr val="002060"/>
                </a:solidFill>
                <a:latin typeface="Times New Roman" panose="02020603050405020304" pitchFamily="18" charset="0"/>
                <a:cs typeface="Times New Roman" pitchFamily="18" charset="0"/>
              </a:rPr>
            </a:br>
            <a:r>
              <a:rPr lang="ru-RU" sz="2700" b="1" dirty="0" smtClean="0">
                <a:solidFill>
                  <a:srgbClr val="002060"/>
                </a:solidFill>
                <a:latin typeface="Times New Roman" panose="02020603050405020304" pitchFamily="18" charset="0"/>
                <a:cs typeface="Times New Roman" pitchFamily="18" charset="0"/>
              </a:rPr>
              <a:t>ПРИЗНАКИ:</a:t>
            </a: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a:t>
            </a:r>
            <a:r>
              <a:rPr lang="ru-RU" sz="2700" dirty="0" smtClean="0">
                <a:solidFill>
                  <a:srgbClr val="002060"/>
                </a:solidFill>
                <a:latin typeface="Times New Roman" pitchFamily="18" charset="0"/>
                <a:cs typeface="Times New Roman" pitchFamily="18" charset="0"/>
              </a:rPr>
              <a:t>сохраняется сознание</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a:t>
            </a:r>
            <a:r>
              <a:rPr lang="ru-RU" sz="2700" dirty="0" smtClean="0">
                <a:solidFill>
                  <a:srgbClr val="002060"/>
                </a:solidFill>
                <a:latin typeface="Times New Roman" pitchFamily="18" charset="0"/>
                <a:cs typeface="Times New Roman" pitchFamily="18" charset="0"/>
              </a:rPr>
              <a:t>чрезмерное возбуждение, множество движений, театральные позы</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a:t>
            </a:r>
            <a:r>
              <a:rPr lang="ru-RU" sz="2700" dirty="0" smtClean="0">
                <a:solidFill>
                  <a:srgbClr val="002060"/>
                </a:solidFill>
                <a:latin typeface="Times New Roman" pitchFamily="18" charset="0"/>
                <a:cs typeface="Times New Roman" pitchFamily="18" charset="0"/>
              </a:rPr>
              <a:t>речь эмоционально насыщенная, быстрая крики, рыдания</a:t>
            </a:r>
            <a:br>
              <a:rPr lang="ru-RU" sz="27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700" b="1" dirty="0">
                <a:solidFill>
                  <a:srgbClr val="002060"/>
                </a:solidFill>
                <a:latin typeface="Times New Roman" pitchFamily="18" charset="0"/>
                <a:cs typeface="Times New Roman" pitchFamily="18" charset="0"/>
              </a:rPr>
              <a:t>Помощь: </a:t>
            </a:r>
            <a:r>
              <a:rPr lang="ru-RU" sz="2000" dirty="0" smtClean="0">
                <a:solidFill>
                  <a:srgbClr val="002060"/>
                </a:solidFill>
              </a:rPr>
              <a:t>1</a:t>
            </a:r>
            <a:r>
              <a:rPr lang="ru-RU" sz="2700" dirty="0" smtClean="0">
                <a:solidFill>
                  <a:srgbClr val="002060"/>
                </a:solidFill>
                <a:latin typeface="Times New Roman" pitchFamily="18" charset="0"/>
                <a:cs typeface="Times New Roman" pitchFamily="18" charset="0"/>
              </a:rPr>
              <a:t>. Удалите зрителей, создайте спокойную обстановку. Останьтесь с пострадавшим наедине, если это не опасно для Вас.</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2. Неожиданно совершите действие, которое может сильно удивить (можно дать пощечину, облить водой, с грохотом уронить предмет, резко крикнуть на пострадавшего).</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3. Говорите с пострадавшим короткими фразами, уверенным тоном («Выпей воды», «Умойся»).</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4. После истерики наступает упадок сил. Уложите пострадавшего спать. До прибытия специали­ста наблюдайте за его состоянием.</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Не потакайте желаниям пострадавшего!</a:t>
            </a:r>
            <a:br>
              <a:rPr lang="ru-RU" sz="2700" b="1" dirty="0" smtClean="0">
                <a:solidFill>
                  <a:srgbClr val="C00000"/>
                </a:solidFill>
                <a:latin typeface="Times New Roman" pitchFamily="18" charset="0"/>
                <a:cs typeface="Times New Roman" pitchFamily="18" charset="0"/>
              </a:rPr>
            </a:br>
            <a:r>
              <a:rPr lang="ru-RU" sz="2700" b="1" dirty="0" smtClean="0">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ru-RU" b="1" dirty="0" smtClean="0">
                <a:solidFill>
                  <a:schemeClr val="tx1"/>
                </a:solidFill>
              </a:rPr>
              <a:t/>
            </a:r>
            <a:br>
              <a:rPr lang="ru-RU" b="1" dirty="0" smtClean="0">
                <a:solidFill>
                  <a:schemeClr val="tx1"/>
                </a:solidFill>
              </a:rPr>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180476" y="120316"/>
            <a:ext cx="11324136" cy="1001902"/>
          </a:xfrm>
        </p:spPr>
        <p:txBody>
          <a:bodyPr anchorCtr="1">
            <a:noAutofit/>
          </a:bodyPr>
          <a:lstStyle/>
          <a:p>
            <a:pPr lvl="0" algn="ctr"/>
            <a:r>
              <a:rPr lang="ru-RU" sz="2400" b="1" i="1" dirty="0">
                <a:solidFill>
                  <a:schemeClr val="accent1">
                    <a:lumMod val="75000"/>
                  </a:schemeClr>
                </a:solidFill>
                <a:latin typeface="Times New Roman" pitchFamily="18"/>
                <a:cs typeface="Times New Roman" pitchFamily="18"/>
              </a:rPr>
              <a:t>Возможные возрастные особенности реагирования на кризисную ситуацию</a:t>
            </a:r>
            <a:r>
              <a:rPr lang="ru-RU" sz="2800" b="1" i="1" dirty="0">
                <a:solidFill>
                  <a:srgbClr val="002060"/>
                </a:solidFill>
                <a:latin typeface="Times New Roman" pitchFamily="18"/>
                <a:cs typeface="Times New Roman" pitchFamily="18"/>
              </a:rPr>
              <a:t/>
            </a:r>
            <a:br>
              <a:rPr lang="ru-RU" sz="2800" b="1" i="1" dirty="0">
                <a:solidFill>
                  <a:srgbClr val="002060"/>
                </a:solidFill>
                <a:latin typeface="Times New Roman" pitchFamily="18"/>
                <a:cs typeface="Times New Roman" pitchFamily="18"/>
              </a:rPr>
            </a:br>
            <a:r>
              <a:rPr lang="ru-RU" sz="2800" b="1" i="1" dirty="0">
                <a:latin typeface="Times New Roman" pitchFamily="18"/>
                <a:cs typeface="Times New Roman" pitchFamily="18"/>
              </a:rPr>
              <a:t/>
            </a:r>
            <a:br>
              <a:rPr lang="ru-RU" sz="2800" b="1" i="1" dirty="0">
                <a:latin typeface="Times New Roman" pitchFamily="18"/>
                <a:cs typeface="Times New Roman" pitchFamily="18"/>
              </a:rPr>
            </a:br>
            <a:r>
              <a:rPr lang="ru-RU" sz="2800" b="1" i="1" dirty="0">
                <a:latin typeface="Times New Roman" pitchFamily="18"/>
                <a:cs typeface="Times New Roman" pitchFamily="18"/>
              </a:rPr>
              <a:t/>
            </a:r>
            <a:br>
              <a:rPr lang="ru-RU" sz="2800" b="1" i="1" dirty="0">
                <a:latin typeface="Times New Roman" pitchFamily="18"/>
                <a:cs typeface="Times New Roman" pitchFamily="18"/>
              </a:rPr>
            </a:br>
            <a:r>
              <a:rPr lang="ru-RU" sz="2800" i="1" dirty="0">
                <a:latin typeface="Times New Roman" pitchFamily="18"/>
                <a:cs typeface="Times New Roman" pitchFamily="18"/>
              </a:rPr>
              <a:t/>
            </a:r>
            <a:br>
              <a:rPr lang="ru-RU" sz="2800" i="1" dirty="0">
                <a:latin typeface="Times New Roman" pitchFamily="18"/>
                <a:cs typeface="Times New Roman" pitchFamily="18"/>
              </a:rPr>
            </a:br>
            <a:endParaRPr lang="ru-RU" sz="2800" i="1" dirty="0">
              <a:latin typeface="Times New Roman" pitchFamily="18"/>
              <a:cs typeface="Times New Roman" pitchFamily="18"/>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08491957"/>
              </p:ext>
            </p:extLst>
          </p:nvPr>
        </p:nvGraphicFramePr>
        <p:xfrm>
          <a:off x="180475" y="745957"/>
          <a:ext cx="11568182" cy="6052998"/>
        </p:xfrm>
        <a:graphic>
          <a:graphicData uri="http://schemas.openxmlformats.org/drawingml/2006/table">
            <a:tbl>
              <a:tblPr firstRow="1" firstCol="1" lastRow="1" lastCol="1" bandRow="1" bandCol="1">
                <a:effectLst/>
              </a:tblPr>
              <a:tblGrid>
                <a:gridCol w="4602055">
                  <a:extLst>
                    <a:ext uri="{9D8B030D-6E8A-4147-A177-3AD203B41FA5}">
                      <a16:colId xmlns:a16="http://schemas.microsoft.com/office/drawing/2014/main" val="20000"/>
                    </a:ext>
                  </a:extLst>
                </a:gridCol>
                <a:gridCol w="6966127">
                  <a:extLst>
                    <a:ext uri="{9D8B030D-6E8A-4147-A177-3AD203B41FA5}">
                      <a16:colId xmlns:a16="http://schemas.microsoft.com/office/drawing/2014/main" val="20001"/>
                    </a:ext>
                  </a:extLst>
                </a:gridCol>
              </a:tblGrid>
              <a:tr h="221810">
                <a:tc>
                  <a:txBody>
                    <a:bodyPr/>
                    <a:lstStyle/>
                    <a:p>
                      <a:pPr lvl="0" algn="ctr">
                        <a:spcAft>
                          <a:spcPts val="0"/>
                        </a:spcAft>
                      </a:pPr>
                      <a:r>
                        <a:rPr lang="ru-RU" sz="1800" b="1" spc="15" dirty="0">
                          <a:solidFill>
                            <a:srgbClr val="002060"/>
                          </a:solidFill>
                          <a:latin typeface="Times New Roman" pitchFamily="18"/>
                          <a:ea typeface="Times New Roman" pitchFamily="18"/>
                        </a:rPr>
                        <a:t>Симптомы  </a:t>
                      </a:r>
                      <a:endParaRPr lang="ru-RU" sz="1800"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spcAft>
                          <a:spcPts val="0"/>
                        </a:spcAft>
                      </a:pPr>
                      <a:r>
                        <a:rPr lang="ru-RU" sz="1800" b="1" spc="15" dirty="0">
                          <a:solidFill>
                            <a:srgbClr val="002060"/>
                          </a:solidFill>
                          <a:latin typeface="Times New Roman" pitchFamily="18"/>
                          <a:ea typeface="Times New Roman" pitchFamily="18"/>
                        </a:rPr>
                        <a:t>Помощь</a:t>
                      </a:r>
                      <a:endParaRPr lang="ru-RU" sz="1800"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5736">
                <a:tc>
                  <a:txBody>
                    <a:bodyPr/>
                    <a:lstStyle/>
                    <a:p>
                      <a:pPr lvl="0" algn="just">
                        <a:spcAft>
                          <a:spcPts val="0"/>
                        </a:spcAft>
                      </a:pPr>
                      <a:r>
                        <a:rPr lang="ru-RU" sz="1800" b="1" i="1" dirty="0">
                          <a:solidFill>
                            <a:srgbClr val="002060"/>
                          </a:solidFill>
                          <a:latin typeface="Times New Roman" pitchFamily="18"/>
                          <a:ea typeface="Times New Roman" pitchFamily="18"/>
                        </a:rPr>
                        <a:t>Взгляд со стороны, стыд, вина, страх               </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just">
                        <a:spcAft>
                          <a:spcPts val="0"/>
                        </a:spcAft>
                      </a:pPr>
                      <a:r>
                        <a:rPr lang="ru-RU" sz="1800" b="1" dirty="0">
                          <a:solidFill>
                            <a:srgbClr val="002060"/>
                          </a:solidFill>
                          <a:latin typeface="Times New Roman" pitchFamily="18"/>
                          <a:ea typeface="Times New Roman" pitchFamily="18"/>
                        </a:rPr>
                        <a:t>Побуждение к обсуждению события</a:t>
                      </a:r>
                      <a:r>
                        <a:rPr lang="ru-RU" sz="1800" b="0" dirty="0">
                          <a:solidFill>
                            <a:srgbClr val="002060"/>
                          </a:solidFill>
                          <a:latin typeface="Times New Roman" pitchFamily="18"/>
                          <a:ea typeface="Times New Roman" pitchFamily="18"/>
                        </a:rPr>
                        <a:t>, </a:t>
                      </a:r>
                      <a:r>
                        <a:rPr lang="ru-RU" sz="1800" b="0" spc="-5" dirty="0">
                          <a:solidFill>
                            <a:srgbClr val="002060"/>
                          </a:solidFill>
                          <a:latin typeface="Times New Roman" pitchFamily="18"/>
                          <a:ea typeface="Times New Roman" pitchFamily="18"/>
                        </a:rPr>
                        <a:t>связанных с ним чувств</a:t>
                      </a:r>
                      <a:endParaRPr lang="ru-RU" sz="1800" b="0"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5554">
                <a:tc>
                  <a:txBody>
                    <a:bodyPr/>
                    <a:lstStyle/>
                    <a:p>
                      <a:pPr lvl="0" algn="just">
                        <a:spcAft>
                          <a:spcPts val="0"/>
                        </a:spcAft>
                      </a:pPr>
                      <a:r>
                        <a:rPr lang="ru-RU" sz="1800" b="1" i="1" spc="-5" dirty="0">
                          <a:solidFill>
                            <a:srgbClr val="002060"/>
                          </a:solidFill>
                          <a:latin typeface="Times New Roman" pitchFamily="18"/>
                          <a:ea typeface="Times New Roman" pitchFamily="18"/>
                        </a:rPr>
                        <a:t>Соматические жалобы                                         </a:t>
                      </a:r>
                      <a:endParaRPr lang="ru-RU" sz="1800" b="1" i="1"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just">
                        <a:spcAft>
                          <a:spcPts val="0"/>
                        </a:spcAft>
                      </a:pPr>
                      <a:r>
                        <a:rPr lang="ru-RU" sz="1800" b="0" spc="-5" dirty="0">
                          <a:solidFill>
                            <a:srgbClr val="002060"/>
                          </a:solidFill>
                          <a:latin typeface="Times New Roman" pitchFamily="18"/>
                          <a:ea typeface="Times New Roman" pitchFamily="18"/>
                        </a:rPr>
                        <a:t>Помочь идентифицировать испытанные во время события телесные ощущения, </a:t>
                      </a:r>
                      <a:r>
                        <a:rPr lang="ru-RU" sz="1800" b="1" spc="-5" dirty="0">
                          <a:solidFill>
                            <a:srgbClr val="002060"/>
                          </a:solidFill>
                          <a:latin typeface="Times New Roman" pitchFamily="18"/>
                          <a:ea typeface="Times New Roman" pitchFamily="18"/>
                        </a:rPr>
                        <a:t>снятие мышечного напряжения</a:t>
                      </a:r>
                      <a:r>
                        <a:rPr lang="ru-RU" sz="1800" b="0" spc="-5" dirty="0">
                          <a:solidFill>
                            <a:srgbClr val="002060"/>
                          </a:solidFill>
                          <a:latin typeface="Times New Roman" pitchFamily="18"/>
                          <a:ea typeface="Times New Roman" pitchFamily="18"/>
                        </a:rPr>
                        <a:t>, </a:t>
                      </a:r>
                      <a:r>
                        <a:rPr lang="ru-RU" sz="1800" b="1" spc="-10" dirty="0">
                          <a:solidFill>
                            <a:srgbClr val="002060"/>
                          </a:solidFill>
                          <a:latin typeface="Times New Roman" pitchFamily="18"/>
                          <a:ea typeface="Times New Roman" pitchFamily="18"/>
                        </a:rPr>
                        <a:t>восстановление дыхания, релаксация</a:t>
                      </a:r>
                      <a:endParaRPr lang="ru-RU" sz="1800" b="1"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0738">
                <a:tc>
                  <a:txBody>
                    <a:bodyPr/>
                    <a:lstStyle/>
                    <a:p>
                      <a:pPr lvl="0" algn="l">
                        <a:spcAft>
                          <a:spcPts val="0"/>
                        </a:spcAft>
                      </a:pPr>
                      <a:r>
                        <a:rPr lang="ru-RU" sz="1800" b="1" i="1" dirty="0">
                          <a:solidFill>
                            <a:srgbClr val="002060"/>
                          </a:solidFill>
                          <a:latin typeface="Times New Roman" pitchFamily="18"/>
                          <a:ea typeface="Times New Roman" pitchFamily="18"/>
                        </a:rPr>
                        <a:t>Тревожное осмысление своих страхов, чувства уязвимости и других эмоциональных реакций, страх казаться ненормальным                                     </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just">
                        <a:spcAft>
                          <a:spcPts val="0"/>
                        </a:spcAft>
                      </a:pPr>
                      <a:r>
                        <a:rPr lang="ru-RU" sz="1800" b="1" dirty="0">
                          <a:solidFill>
                            <a:srgbClr val="002060"/>
                          </a:solidFill>
                          <a:latin typeface="Times New Roman" pitchFamily="18"/>
                          <a:ea typeface="Times New Roman" pitchFamily="18"/>
                        </a:rPr>
                        <a:t>Помощь в осознании своих чувств,</a:t>
                      </a:r>
                      <a:r>
                        <a:rPr lang="ru-RU" sz="1800" b="0" dirty="0">
                          <a:solidFill>
                            <a:srgbClr val="002060"/>
                          </a:solidFill>
                          <a:latin typeface="Times New Roman" pitchFamily="18"/>
                          <a:ea typeface="Times New Roman" pitchFamily="18"/>
                        </a:rPr>
                        <a:t> в понимании того, что способность переживать такой страх — признак взрослости; поощрение понимания и поддержки в среде сверстников</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6757">
                <a:tc>
                  <a:txBody>
                    <a:bodyPr/>
                    <a:lstStyle/>
                    <a:p>
                      <a:pPr lvl="0" algn="l">
                        <a:spcAft>
                          <a:spcPts val="0"/>
                        </a:spcAft>
                      </a:pPr>
                      <a:r>
                        <a:rPr lang="ru-RU" sz="1800" b="0" spc="-5" dirty="0">
                          <a:solidFill>
                            <a:srgbClr val="002060"/>
                          </a:solidFill>
                          <a:latin typeface="Times New Roman" pitchFamily="18"/>
                          <a:ea typeface="Times New Roman" pitchFamily="18"/>
                        </a:rPr>
                        <a:t>Посттравматические срывы </a:t>
                      </a:r>
                      <a:r>
                        <a:rPr lang="ru-RU" sz="1800" b="0" spc="-5" dirty="0" smtClean="0">
                          <a:solidFill>
                            <a:srgbClr val="002060"/>
                          </a:solidFill>
                          <a:latin typeface="Times New Roman" pitchFamily="18"/>
                          <a:ea typeface="Times New Roman" pitchFamily="18"/>
                        </a:rPr>
                        <a:t>— </a:t>
                      </a:r>
                      <a:r>
                        <a:rPr lang="ru-RU" sz="1800" b="0" dirty="0">
                          <a:solidFill>
                            <a:srgbClr val="002060"/>
                          </a:solidFill>
                          <a:latin typeface="Times New Roman" pitchFamily="18"/>
                          <a:ea typeface="Times New Roman" pitchFamily="18"/>
                        </a:rPr>
                        <a:t>(</a:t>
                      </a:r>
                      <a:r>
                        <a:rPr lang="ru-RU" sz="1800" b="1" i="1" dirty="0">
                          <a:solidFill>
                            <a:srgbClr val="002060"/>
                          </a:solidFill>
                          <a:latin typeface="Times New Roman" pitchFamily="18"/>
                          <a:ea typeface="Times New Roman" pitchFamily="18"/>
                        </a:rPr>
                        <a:t>злоупотребление алкоголем, наркотиками, конфликтное поведение</a:t>
                      </a:r>
                      <a:r>
                        <a:rPr lang="ru-RU" sz="1800" b="0" dirty="0">
                          <a:solidFill>
                            <a:srgbClr val="002060"/>
                          </a:solidFill>
                          <a:latin typeface="Times New Roman" pitchFamily="18"/>
                          <a:ea typeface="Times New Roman" pitchFamily="18"/>
                        </a:rPr>
                        <a:t>)    </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just">
                        <a:spcAft>
                          <a:spcPts val="0"/>
                        </a:spcAft>
                      </a:pPr>
                      <a:r>
                        <a:rPr lang="ru-RU" sz="1800" b="0" spc="-5" dirty="0">
                          <a:solidFill>
                            <a:srgbClr val="002060"/>
                          </a:solidFill>
                          <a:latin typeface="Times New Roman" pitchFamily="18"/>
                          <a:ea typeface="Times New Roman" pitchFamily="18"/>
                        </a:rPr>
                        <a:t>Помощь в понимании того, что такое поведение - </a:t>
                      </a:r>
                      <a:r>
                        <a:rPr lang="ru-RU" sz="1800" b="0" dirty="0">
                          <a:solidFill>
                            <a:srgbClr val="002060"/>
                          </a:solidFill>
                          <a:latin typeface="Times New Roman" pitchFamily="18"/>
                          <a:ea typeface="Times New Roman" pitchFamily="18"/>
                        </a:rPr>
                        <a:t>попытка блокировать свои реакции. </a:t>
                      </a:r>
                      <a:r>
                        <a:rPr lang="ru-RU" sz="1800" b="1" dirty="0">
                          <a:solidFill>
                            <a:srgbClr val="002060"/>
                          </a:solidFill>
                          <a:latin typeface="Times New Roman" pitchFamily="18"/>
                          <a:ea typeface="Times New Roman" pitchFamily="18"/>
                        </a:rPr>
                        <a:t>Помощь в осознании реакций</a:t>
                      </a:r>
                      <a:r>
                        <a:rPr lang="ru-RU" sz="1800" b="0" dirty="0">
                          <a:solidFill>
                            <a:srgbClr val="002060"/>
                          </a:solidFill>
                          <a:latin typeface="Times New Roman" pitchFamily="18"/>
                          <a:ea typeface="Times New Roman" pitchFamily="18"/>
                        </a:rPr>
                        <a:t>, </a:t>
                      </a:r>
                      <a:r>
                        <a:rPr lang="ru-RU" sz="1800" b="1" dirty="0">
                          <a:solidFill>
                            <a:srgbClr val="002060"/>
                          </a:solidFill>
                          <a:latin typeface="Times New Roman" pitchFamily="18"/>
                          <a:ea typeface="Times New Roman" pitchFamily="18"/>
                        </a:rPr>
                        <a:t>расширение представлений о формах </a:t>
                      </a:r>
                      <a:r>
                        <a:rPr lang="ru-RU" sz="1800" b="1" spc="-5" dirty="0" err="1">
                          <a:solidFill>
                            <a:srgbClr val="002060"/>
                          </a:solidFill>
                          <a:latin typeface="Times New Roman" pitchFamily="18"/>
                          <a:ea typeface="Times New Roman" pitchFamily="18"/>
                        </a:rPr>
                        <a:t>совладающего</a:t>
                      </a:r>
                      <a:r>
                        <a:rPr lang="ru-RU" sz="1800" b="1" spc="-5" dirty="0">
                          <a:solidFill>
                            <a:srgbClr val="002060"/>
                          </a:solidFill>
                          <a:latin typeface="Times New Roman" pitchFamily="18"/>
                          <a:ea typeface="Times New Roman" pitchFamily="18"/>
                        </a:rPr>
                        <a:t> поведения</a:t>
                      </a:r>
                      <a:endParaRPr lang="ru-RU" sz="1800" b="1"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5736">
                <a:tc>
                  <a:txBody>
                    <a:bodyPr/>
                    <a:lstStyle/>
                    <a:p>
                      <a:pPr lvl="0" algn="just">
                        <a:spcAft>
                          <a:spcPts val="0"/>
                        </a:spcAft>
                      </a:pPr>
                      <a:r>
                        <a:rPr lang="ru-RU" sz="1800" b="1" i="1" dirty="0">
                          <a:solidFill>
                            <a:srgbClr val="002060"/>
                          </a:solidFill>
                          <a:latin typeface="Times New Roman" pitchFamily="18"/>
                          <a:ea typeface="Times New Roman" pitchFamily="18"/>
                        </a:rPr>
                        <a:t>Резкие изменения   в межличностных отношениях                                               </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just">
                        <a:spcAft>
                          <a:spcPts val="0"/>
                        </a:spcAft>
                      </a:pPr>
                      <a:r>
                        <a:rPr lang="ru-RU" sz="1800" b="1" i="1" dirty="0">
                          <a:solidFill>
                            <a:srgbClr val="002060"/>
                          </a:solidFill>
                          <a:latin typeface="Times New Roman" pitchFamily="18"/>
                          <a:ea typeface="Times New Roman" pitchFamily="18"/>
                        </a:rPr>
                        <a:t>Обсуждение возможных трудностей в отношениях  со сверстниками и семьей</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5554">
                <a:tc>
                  <a:txBody>
                    <a:bodyPr/>
                    <a:lstStyle/>
                    <a:p>
                      <a:pPr lvl="0" algn="l">
                        <a:spcAft>
                          <a:spcPts val="0"/>
                        </a:spcAft>
                      </a:pPr>
                      <a:r>
                        <a:rPr lang="ru-RU" sz="1800" b="1" i="1" dirty="0">
                          <a:solidFill>
                            <a:srgbClr val="002060"/>
                          </a:solidFill>
                          <a:latin typeface="Times New Roman" pitchFamily="18"/>
                          <a:ea typeface="Times New Roman" pitchFamily="18"/>
                        </a:rPr>
                        <a:t>Отрицание трудностей, связанных с пережитыми событиями                </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just">
                        <a:spcAft>
                          <a:spcPts val="0"/>
                        </a:spcAft>
                      </a:pPr>
                      <a:r>
                        <a:rPr lang="ru-RU" sz="1800" b="1" i="0" dirty="0">
                          <a:solidFill>
                            <a:srgbClr val="002060"/>
                          </a:solidFill>
                          <a:latin typeface="Times New Roman" pitchFamily="18"/>
                          <a:ea typeface="Times New Roman" pitchFamily="18"/>
                        </a:rPr>
                        <a:t>Дать информацию, где может получить помощь в случае необходимости</a:t>
                      </a:r>
                      <a:r>
                        <a:rPr lang="ru-RU" sz="1800" b="0" dirty="0">
                          <a:solidFill>
                            <a:srgbClr val="002060"/>
                          </a:solidFill>
                          <a:latin typeface="Times New Roman" pitchFamily="18"/>
                          <a:ea typeface="Times New Roman" pitchFamily="18"/>
                        </a:rPr>
                        <a:t>. Информационная поддержка. </a:t>
                      </a:r>
                      <a:r>
                        <a:rPr lang="ru-RU" sz="1800" b="1" spc="-5" dirty="0">
                          <a:solidFill>
                            <a:srgbClr val="002060"/>
                          </a:solidFill>
                          <a:latin typeface="Times New Roman" pitchFamily="18"/>
                          <a:ea typeface="Times New Roman" pitchFamily="18"/>
                        </a:rPr>
                        <a:t>Отслеживание состояния</a:t>
                      </a:r>
                      <a:endParaRPr lang="ru-RU" sz="1800" b="1"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78603">
                <a:tc>
                  <a:txBody>
                    <a:bodyPr/>
                    <a:lstStyle/>
                    <a:p>
                      <a:pPr lvl="0" algn="l">
                        <a:spcAft>
                          <a:spcPts val="0"/>
                        </a:spcAft>
                      </a:pPr>
                      <a:r>
                        <a:rPr lang="ru-RU" sz="1800" b="1" i="1" dirty="0">
                          <a:solidFill>
                            <a:srgbClr val="002060"/>
                          </a:solidFill>
                          <a:latin typeface="Times New Roman" pitchFamily="18"/>
                          <a:ea typeface="Times New Roman" pitchFamily="18"/>
                        </a:rPr>
                        <a:t>Радикальные изменения </a:t>
                      </a:r>
                      <a:r>
                        <a:rPr lang="ru-RU" sz="1800" b="1" i="1" spc="-5" dirty="0">
                          <a:solidFill>
                            <a:srgbClr val="002060"/>
                          </a:solidFill>
                          <a:latin typeface="Times New Roman" pitchFamily="18"/>
                          <a:ea typeface="Times New Roman" pitchFamily="18"/>
                        </a:rPr>
                        <a:t>жизненных установок</a:t>
                      </a:r>
                      <a:r>
                        <a:rPr lang="ru-RU" sz="1800" b="0" spc="-5" dirty="0">
                          <a:solidFill>
                            <a:srgbClr val="002060"/>
                          </a:solidFill>
                          <a:latin typeface="Times New Roman" pitchFamily="18"/>
                          <a:ea typeface="Times New Roman" pitchFamily="18"/>
                        </a:rPr>
                        <a:t>, влияющих </a:t>
                      </a:r>
                      <a:r>
                        <a:rPr lang="ru-RU" sz="1800" b="0" dirty="0">
                          <a:solidFill>
                            <a:srgbClr val="002060"/>
                          </a:solidFill>
                          <a:latin typeface="Times New Roman" pitchFamily="18"/>
                          <a:ea typeface="Times New Roman" pitchFamily="18"/>
                        </a:rPr>
                        <a:t>на формирование идентичности </a:t>
                      </a:r>
                      <a:r>
                        <a:rPr lang="ru-RU" sz="1800" b="0" spc="-5" dirty="0">
                          <a:solidFill>
                            <a:srgbClr val="002060"/>
                          </a:solidFill>
                          <a:latin typeface="Times New Roman" pitchFamily="18"/>
                          <a:ea typeface="Times New Roman" pitchFamily="18"/>
                        </a:rPr>
                        <a:t>                                                                                                                                                                                      </a:t>
                      </a:r>
                      <a:endParaRPr lang="ru-RU" sz="1800" b="0" dirty="0">
                        <a:solidFill>
                          <a:srgbClr val="002060"/>
                        </a:solidFill>
                        <a:latin typeface="Times New Roman" pitchFamily="18"/>
                        <a:ea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just">
                        <a:spcAft>
                          <a:spcPts val="0"/>
                        </a:spcAft>
                      </a:pPr>
                      <a:r>
                        <a:rPr lang="ru-RU" sz="1800" b="1" i="1" dirty="0">
                          <a:solidFill>
                            <a:srgbClr val="002060"/>
                          </a:solidFill>
                          <a:latin typeface="Times New Roman" pitchFamily="18"/>
                          <a:ea typeface="Times New Roman" pitchFamily="18"/>
                        </a:rPr>
                        <a:t>Связать изменения установок с влиянием травмы </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4548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664" y="637674"/>
            <a:ext cx="11251948" cy="5001126"/>
          </a:xfrm>
        </p:spPr>
        <p:txBody>
          <a:bodyPr>
            <a:noAutofit/>
          </a:bodyPr>
          <a:lstStyle/>
          <a:p>
            <a:r>
              <a:rPr lang="ru-RU" sz="2800" b="1" i="1" dirty="0" smtClean="0">
                <a:solidFill>
                  <a:schemeClr val="tx1"/>
                </a:solidFill>
                <a:latin typeface="Times New Roman" pitchFamily="18"/>
                <a:cs typeface="Times New Roman" pitchFamily="18"/>
              </a:rPr>
              <a:t>     </a:t>
            </a:r>
            <a:r>
              <a:rPr lang="ru-RU" sz="2400" b="1" i="1" dirty="0" smtClean="0">
                <a:solidFill>
                  <a:srgbClr val="002060"/>
                </a:solidFill>
                <a:latin typeface="Times New Roman" pitchFamily="18"/>
                <a:cs typeface="Times New Roman" pitchFamily="18"/>
              </a:rPr>
              <a:t>Помогая детям справиться с последствиями травматической ситуации</a:t>
            </a:r>
            <a:r>
              <a:rPr lang="ru-RU" sz="2400" dirty="0" smtClean="0">
                <a:solidFill>
                  <a:srgbClr val="002060"/>
                </a:solidFill>
                <a:latin typeface="Times New Roman" pitchFamily="18"/>
                <a:cs typeface="Times New Roman" pitchFamily="18"/>
              </a:rPr>
              <a:t>:</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убедите ребёнка, что вы сделаете все, чтобы он был в </a:t>
            </a:r>
            <a:r>
              <a:rPr lang="ru-RU" sz="2400" dirty="0" smtClean="0">
                <a:solidFill>
                  <a:srgbClr val="002060"/>
                </a:solidFill>
                <a:latin typeface="Times New Roman" pitchFamily="18"/>
                <a:cs typeface="Times New Roman" pitchFamily="18"/>
              </a:rPr>
              <a:t>безопасности</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сами оставайтесь спокойным, не паникуйте, приобщите ребёнка к позитивным формам </a:t>
            </a:r>
            <a:r>
              <a:rPr lang="ru-RU" sz="2400" dirty="0" err="1" smtClean="0">
                <a:solidFill>
                  <a:srgbClr val="002060"/>
                </a:solidFill>
                <a:latin typeface="Times New Roman" pitchFamily="18"/>
                <a:cs typeface="Times New Roman" pitchFamily="18"/>
              </a:rPr>
              <a:t>совладания</a:t>
            </a:r>
            <a:r>
              <a:rPr lang="ru-RU" sz="2400" dirty="0" smtClean="0">
                <a:solidFill>
                  <a:srgbClr val="002060"/>
                </a:solidFill>
                <a:latin typeface="Times New Roman" pitchFamily="18"/>
                <a:cs typeface="Times New Roman" pitchFamily="18"/>
              </a:rPr>
              <a:t> с </a:t>
            </a:r>
            <a:r>
              <a:rPr lang="ru-RU" sz="2400" dirty="0" smtClean="0">
                <a:solidFill>
                  <a:srgbClr val="002060"/>
                </a:solidFill>
                <a:latin typeface="Times New Roman" pitchFamily="18"/>
                <a:cs typeface="Times New Roman" pitchFamily="18"/>
              </a:rPr>
              <a:t>ситуацией</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для получения новостей лучше использовать </a:t>
            </a:r>
            <a:r>
              <a:rPr lang="ru-RU" sz="2400" dirty="0" smtClean="0">
                <a:solidFill>
                  <a:srgbClr val="002060"/>
                </a:solidFill>
                <a:latin typeface="Times New Roman" pitchFamily="18"/>
                <a:cs typeface="Times New Roman" pitchFamily="18"/>
              </a:rPr>
              <a:t>радио</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-особенно острой реакция может быть у подростков и </a:t>
            </a:r>
            <a:r>
              <a:rPr lang="ru-RU" sz="2400" dirty="0" smtClean="0">
                <a:solidFill>
                  <a:srgbClr val="002060"/>
                </a:solidFill>
                <a:latin typeface="Times New Roman" pitchFamily="18"/>
                <a:cs typeface="Times New Roman" pitchFamily="18"/>
              </a:rPr>
              <a:t>юношей</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будьте внимательны к поведению ребёнка и обратитесь за профессиональной помощью, если изменения в его поведении особенно остры и длительны. </a:t>
            </a:r>
            <a:r>
              <a:rPr lang="ru-RU" sz="2400" dirty="0" smtClean="0">
                <a:solidFill>
                  <a:srgbClr val="002060"/>
                </a:solidFill>
                <a:latin typeface="Times New Roman" pitchFamily="18"/>
                <a:cs typeface="Times New Roman" pitchFamily="18"/>
              </a:rPr>
              <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
            </a:r>
            <a:br>
              <a:rPr lang="ru-RU" sz="2400" dirty="0" smtClean="0">
                <a:solidFill>
                  <a:srgbClr val="002060"/>
                </a:solidFill>
                <a:latin typeface="Times New Roman" pitchFamily="18"/>
                <a:cs typeface="Times New Roman" pitchFamily="18"/>
              </a:rPr>
            </a:br>
            <a:r>
              <a:rPr lang="ru-RU" sz="2400" dirty="0" smtClean="0">
                <a:solidFill>
                  <a:srgbClr val="002060"/>
                </a:solidFill>
                <a:latin typeface="Times New Roman" pitchFamily="18"/>
                <a:cs typeface="Times New Roman" pitchFamily="18"/>
              </a:rPr>
              <a:t>Консультация </a:t>
            </a:r>
            <a:r>
              <a:rPr lang="ru-RU" sz="2400" dirty="0" smtClean="0">
                <a:solidFill>
                  <a:srgbClr val="002060"/>
                </a:solidFill>
                <a:latin typeface="Times New Roman" pitchFamily="18"/>
                <a:cs typeface="Times New Roman" pitchFamily="18"/>
              </a:rPr>
              <a:t>вскоре после трагедии  может смягчить ситуацию.</a:t>
            </a:r>
            <a:endParaRPr lang="ru-RU" sz="2400"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53" y="397042"/>
            <a:ext cx="11393905" cy="5865213"/>
          </a:xfrm>
        </p:spPr>
        <p:txBody>
          <a:bodyPr>
            <a:normAutofit fontScale="90000"/>
          </a:bodyPr>
          <a:lstStyle/>
          <a:p>
            <a:pPr lvl="0">
              <a:lnSpc>
                <a:spcPct val="150000"/>
              </a:lnSpc>
            </a:pPr>
            <a:r>
              <a:rPr lang="ru-RU" sz="3100" dirty="0" smtClean="0">
                <a:solidFill>
                  <a:srgbClr val="000000"/>
                </a:solidFill>
                <a:latin typeface="Times New Roman" pitchFamily="18" charset="0"/>
                <a:cs typeface="Times New Roman" pitchFamily="18" charset="0"/>
              </a:rPr>
              <a:t/>
            </a:r>
            <a:br>
              <a:rPr lang="ru-RU" sz="3100" dirty="0" smtClean="0">
                <a:solidFill>
                  <a:srgbClr val="000000"/>
                </a:solidFill>
                <a:latin typeface="Times New Roman" pitchFamily="18" charset="0"/>
                <a:cs typeface="Times New Roman" pitchFamily="18" charset="0"/>
              </a:rPr>
            </a:br>
            <a:r>
              <a:rPr lang="ru-RU" sz="3100" dirty="0" smtClean="0">
                <a:solidFill>
                  <a:srgbClr val="000000"/>
                </a:solidFill>
                <a:latin typeface="Times New Roman" pitchFamily="18" charset="0"/>
                <a:cs typeface="Times New Roman" pitchFamily="18" charset="0"/>
              </a:rPr>
              <a:t> </a:t>
            </a:r>
            <a:r>
              <a:rPr lang="ru-RU" sz="2800" dirty="0" smtClean="0">
                <a:solidFill>
                  <a:srgbClr val="000000"/>
                </a:solidFill>
                <a:latin typeface="Times New Roman" pitchFamily="18" charset="0"/>
                <a:cs typeface="Times New Roman" pitchFamily="18" charset="0"/>
              </a:rPr>
              <a:t>- </a:t>
            </a:r>
            <a:r>
              <a:rPr lang="ru-RU" sz="3100" dirty="0" smtClean="0">
                <a:solidFill>
                  <a:srgbClr val="002060"/>
                </a:solidFill>
                <a:latin typeface="Times New Roman" pitchFamily="18" charset="0"/>
                <a:cs typeface="Times New Roman" pitchFamily="18" charset="0"/>
              </a:rPr>
              <a:t>Раздражительность и повышенная активность, тревожность, нарушение сна и жалобы на отсутствие аппетита, не желание например, больше гулять с друзьями на  улице — все это нормальные реакции на ситуацию стресса, которую он пережил. </a:t>
            </a:r>
            <a:br>
              <a:rPr lang="ru-RU" sz="3100" dirty="0" smtClean="0">
                <a:solidFill>
                  <a:srgbClr val="002060"/>
                </a:solidFill>
                <a:latin typeface="Times New Roman" pitchFamily="18" charset="0"/>
                <a:cs typeface="Times New Roman" pitchFamily="18" charset="0"/>
              </a:rPr>
            </a:br>
            <a:r>
              <a:rPr lang="ru-RU" sz="3100" dirty="0" smtClean="0">
                <a:solidFill>
                  <a:srgbClr val="002060"/>
                </a:solidFill>
                <a:latin typeface="Times New Roman" pitchFamily="18" charset="0"/>
                <a:cs typeface="Times New Roman" pitchFamily="18" charset="0"/>
              </a:rPr>
              <a:t>- Чувства детей часто находят   выражение в телесных реакциях (головная боль, боль в животе и т.д.). Если эти симптомы длятся дольше двух недель, обратитесь за помощью.</a:t>
            </a:r>
            <a:br>
              <a:rPr lang="ru-RU" sz="3100" dirty="0" smtClean="0">
                <a:solidFill>
                  <a:srgbClr val="002060"/>
                </a:solidFill>
                <a:latin typeface="Times New Roman" pitchFamily="18" charset="0"/>
                <a:cs typeface="Times New Roman" pitchFamily="18" charset="0"/>
              </a:rPr>
            </a:br>
            <a:endParaRPr lang="ru-RU" sz="31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2592927" y="429210"/>
            <a:ext cx="8911687" cy="5094515"/>
          </a:xfrm>
        </p:spPr>
        <p:txBody>
          <a:bodyPr/>
          <a:lstStyle/>
          <a:p>
            <a:pPr lvl="0"/>
            <a:r>
              <a:rPr lang="ru-RU" b="1" dirty="0" smtClean="0">
                <a:solidFill>
                  <a:srgbClr val="000000"/>
                </a:solidFill>
                <a:latin typeface="Times New Roman"/>
                <a:cs typeface="Times New Roman"/>
              </a:rPr>
              <a:t>ОТ </a:t>
            </a:r>
            <a:r>
              <a:rPr lang="ru-RU" b="1" dirty="0">
                <a:solidFill>
                  <a:srgbClr val="000000"/>
                </a:solidFill>
                <a:latin typeface="Times New Roman"/>
                <a:cs typeface="Times New Roman"/>
              </a:rPr>
              <a:t>ДЕТСТВА К ВЗРОСЛОСТИ</a:t>
            </a:r>
            <a:br>
              <a:rPr lang="ru-RU" b="1" dirty="0">
                <a:solidFill>
                  <a:srgbClr val="000000"/>
                </a:solidFill>
                <a:latin typeface="Times New Roman"/>
                <a:cs typeface="Times New Roman"/>
              </a:rPr>
            </a:br>
            <a:r>
              <a:rPr lang="ru-RU" b="1" dirty="0">
                <a:solidFill>
                  <a:srgbClr val="548235"/>
                </a:solidFill>
                <a:latin typeface="Times New Roman"/>
                <a:cs typeface="Times New Roman"/>
              </a:rPr>
              <a:t/>
            </a:r>
            <a:br>
              <a:rPr lang="ru-RU" b="1" dirty="0">
                <a:solidFill>
                  <a:srgbClr val="548235"/>
                </a:solidFill>
                <a:latin typeface="Times New Roman"/>
                <a:cs typeface="Times New Roman"/>
              </a:rPr>
            </a:br>
            <a:endParaRPr lang="ru-RU" dirty="0"/>
          </a:p>
        </p:txBody>
      </p:sp>
      <p:pic>
        <p:nvPicPr>
          <p:cNvPr id="3" name="Рисунок 2"/>
          <p:cNvPicPr>
            <a:picLocks noChangeAspect="1"/>
          </p:cNvPicPr>
          <p:nvPr/>
        </p:nvPicPr>
        <p:blipFill>
          <a:blip r:embed="rId2"/>
          <a:srcRect/>
          <a:stretch>
            <a:fillRect/>
          </a:stretch>
        </p:blipFill>
        <p:spPr>
          <a:xfrm>
            <a:off x="3418731" y="1225039"/>
            <a:ext cx="3525834" cy="2281235"/>
          </a:xfrm>
          <a:prstGeom prst="rect">
            <a:avLst/>
          </a:prstGeom>
          <a:noFill/>
          <a:ln cap="flat">
            <a:noFill/>
          </a:ln>
        </p:spPr>
      </p:pic>
      <p:sp>
        <p:nvSpPr>
          <p:cNvPr id="4" name="Прямоугольник с одним вырезанным скругленным углом 5"/>
          <p:cNvSpPr/>
          <p:nvPr/>
        </p:nvSpPr>
        <p:spPr>
          <a:xfrm>
            <a:off x="966644" y="1539552"/>
            <a:ext cx="2444620" cy="1436915"/>
          </a:xfrm>
          <a:custGeom>
            <a:avLst>
              <a:gd name="f8" fmla="val 16667"/>
              <a:gd name="f9" fmla="val 16667"/>
            </a:avLst>
            <a:gdLst>
              <a:gd name="f2" fmla="val 10800000"/>
              <a:gd name="f3" fmla="val 5400000"/>
              <a:gd name="f4" fmla="val w"/>
              <a:gd name="f5" fmla="val h"/>
              <a:gd name="f6" fmla="val ss"/>
              <a:gd name="f7" fmla="val 0"/>
              <a:gd name="f8" fmla="val 16667"/>
              <a:gd name="f9" fmla="val 16667"/>
              <a:gd name="f10" fmla="abs f4"/>
              <a:gd name="f11" fmla="abs f5"/>
              <a:gd name="f12" fmla="abs f6"/>
              <a:gd name="f13" fmla="val f7"/>
              <a:gd name="f14" fmla="val f8"/>
              <a:gd name="f15" fmla="val f9"/>
              <a:gd name="f16" fmla="?: f10 f4 1"/>
              <a:gd name="f17" fmla="?: f11 f5 1"/>
              <a:gd name="f18" fmla="?: f12 f6 1"/>
              <a:gd name="f19" fmla="*/ f16 1 21600"/>
              <a:gd name="f20" fmla="*/ f17 1 21600"/>
              <a:gd name="f21" fmla="*/ 21600 f16 1"/>
              <a:gd name="f22" fmla="*/ 21600 f17 1"/>
              <a:gd name="f23" fmla="min f20 f19"/>
              <a:gd name="f24" fmla="*/ f21 1 f18"/>
              <a:gd name="f25" fmla="*/ f22 1 f18"/>
              <a:gd name="f26" fmla="val f24"/>
              <a:gd name="f27" fmla="val f25"/>
              <a:gd name="f28" fmla="*/ f13 f23 1"/>
              <a:gd name="f29" fmla="+- f27 0 f13"/>
              <a:gd name="f30" fmla="+- f26 0 f13"/>
              <a:gd name="f31" fmla="*/ f27 f23 1"/>
              <a:gd name="f32" fmla="*/ f26 f23 1"/>
              <a:gd name="f33" fmla="min f30 f29"/>
              <a:gd name="f34" fmla="*/ f33 f14 1"/>
              <a:gd name="f35" fmla="*/ f33 f15 1"/>
              <a:gd name="f36" fmla="*/ f34 1 100000"/>
              <a:gd name="f37" fmla="*/ f35 1 100000"/>
              <a:gd name="f38" fmla="+- f26 0 f37"/>
              <a:gd name="f39" fmla="*/ f36 29289 1"/>
              <a:gd name="f40" fmla="*/ f36 f23 1"/>
              <a:gd name="f41" fmla="*/ f37 f23 1"/>
              <a:gd name="f42" fmla="*/ f39 1 100000"/>
              <a:gd name="f43" fmla="+- f38 f26 0"/>
              <a:gd name="f44" fmla="*/ f38 f23 1"/>
              <a:gd name="f45" fmla="*/ f43 1 2"/>
              <a:gd name="f46" fmla="*/ f42 f23 1"/>
              <a:gd name="f47" fmla="*/ f45 f23 1"/>
            </a:gdLst>
            <a:ahLst/>
            <a:cxnLst>
              <a:cxn ang="3cd4">
                <a:pos x="hc" y="t"/>
              </a:cxn>
              <a:cxn ang="0">
                <a:pos x="r" y="vc"/>
              </a:cxn>
              <a:cxn ang="cd4">
                <a:pos x="hc" y="b"/>
              </a:cxn>
              <a:cxn ang="cd2">
                <a:pos x="l" y="vc"/>
              </a:cxn>
            </a:cxnLst>
            <a:rect l="f46" t="f46" r="f47" b="f31"/>
            <a:pathLst>
              <a:path>
                <a:moveTo>
                  <a:pt x="f40" y="f28"/>
                </a:moveTo>
                <a:lnTo>
                  <a:pt x="f44" y="f28"/>
                </a:lnTo>
                <a:lnTo>
                  <a:pt x="f32" y="f41"/>
                </a:lnTo>
                <a:lnTo>
                  <a:pt x="f32" y="f31"/>
                </a:lnTo>
                <a:lnTo>
                  <a:pt x="f28" y="f31"/>
                </a:lnTo>
                <a:lnTo>
                  <a:pt x="f28" y="f40"/>
                </a:lnTo>
                <a:arcTo wR="f40" hR="f40" stAng="f2" swAng="f3"/>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a:solidFill>
                  <a:srgbClr val="FFFFFF"/>
                </a:solidFill>
                <a:uFillTx/>
                <a:latin typeface="Calibri"/>
                <a:ea typeface=""/>
                <a:cs typeface=""/>
              </a:rPr>
              <a:t>САМООПРЕДЕЛЕНИЕ</a:t>
            </a:r>
          </a:p>
        </p:txBody>
      </p:sp>
      <p:sp>
        <p:nvSpPr>
          <p:cNvPr id="5" name="Прямоугольник с одним вырезанным скругленным углом 6"/>
          <p:cNvSpPr/>
          <p:nvPr/>
        </p:nvSpPr>
        <p:spPr>
          <a:xfrm>
            <a:off x="6952032" y="1657403"/>
            <a:ext cx="2207626" cy="1416506"/>
          </a:xfrm>
          <a:custGeom>
            <a:avLst>
              <a:gd name="f8" fmla="val 16667"/>
              <a:gd name="f9" fmla="val 16667"/>
            </a:avLst>
            <a:gdLst>
              <a:gd name="f2" fmla="val 10800000"/>
              <a:gd name="f3" fmla="val 5400000"/>
              <a:gd name="f4" fmla="val w"/>
              <a:gd name="f5" fmla="val h"/>
              <a:gd name="f6" fmla="val ss"/>
              <a:gd name="f7" fmla="val 0"/>
              <a:gd name="f8" fmla="val 16667"/>
              <a:gd name="f9" fmla="val 16667"/>
              <a:gd name="f10" fmla="abs f4"/>
              <a:gd name="f11" fmla="abs f5"/>
              <a:gd name="f12" fmla="abs f6"/>
              <a:gd name="f13" fmla="val f7"/>
              <a:gd name="f14" fmla="val f8"/>
              <a:gd name="f15" fmla="val f9"/>
              <a:gd name="f16" fmla="?: f10 f4 1"/>
              <a:gd name="f17" fmla="?: f11 f5 1"/>
              <a:gd name="f18" fmla="?: f12 f6 1"/>
              <a:gd name="f19" fmla="*/ f16 1 21600"/>
              <a:gd name="f20" fmla="*/ f17 1 21600"/>
              <a:gd name="f21" fmla="*/ 21600 f16 1"/>
              <a:gd name="f22" fmla="*/ 21600 f17 1"/>
              <a:gd name="f23" fmla="min f20 f19"/>
              <a:gd name="f24" fmla="*/ f21 1 f18"/>
              <a:gd name="f25" fmla="*/ f22 1 f18"/>
              <a:gd name="f26" fmla="val f24"/>
              <a:gd name="f27" fmla="val f25"/>
              <a:gd name="f28" fmla="*/ f13 f23 1"/>
              <a:gd name="f29" fmla="+- f27 0 f13"/>
              <a:gd name="f30" fmla="+- f26 0 f13"/>
              <a:gd name="f31" fmla="*/ f27 f23 1"/>
              <a:gd name="f32" fmla="*/ f26 f23 1"/>
              <a:gd name="f33" fmla="min f30 f29"/>
              <a:gd name="f34" fmla="*/ f33 f14 1"/>
              <a:gd name="f35" fmla="*/ f33 f15 1"/>
              <a:gd name="f36" fmla="*/ f34 1 100000"/>
              <a:gd name="f37" fmla="*/ f35 1 100000"/>
              <a:gd name="f38" fmla="+- f26 0 f37"/>
              <a:gd name="f39" fmla="*/ f36 29289 1"/>
              <a:gd name="f40" fmla="*/ f36 f23 1"/>
              <a:gd name="f41" fmla="*/ f37 f23 1"/>
              <a:gd name="f42" fmla="*/ f39 1 100000"/>
              <a:gd name="f43" fmla="+- f38 f26 0"/>
              <a:gd name="f44" fmla="*/ f38 f23 1"/>
              <a:gd name="f45" fmla="*/ f43 1 2"/>
              <a:gd name="f46" fmla="*/ f42 f23 1"/>
              <a:gd name="f47" fmla="*/ f45 f23 1"/>
            </a:gdLst>
            <a:ahLst/>
            <a:cxnLst>
              <a:cxn ang="3cd4">
                <a:pos x="hc" y="t"/>
              </a:cxn>
              <a:cxn ang="0">
                <a:pos x="r" y="vc"/>
              </a:cxn>
              <a:cxn ang="cd4">
                <a:pos x="hc" y="b"/>
              </a:cxn>
              <a:cxn ang="cd2">
                <a:pos x="l" y="vc"/>
              </a:cxn>
            </a:cxnLst>
            <a:rect l="f46" t="f46" r="f47" b="f31"/>
            <a:pathLst>
              <a:path>
                <a:moveTo>
                  <a:pt x="f40" y="f28"/>
                </a:moveTo>
                <a:lnTo>
                  <a:pt x="f44" y="f28"/>
                </a:lnTo>
                <a:lnTo>
                  <a:pt x="f32" y="f41"/>
                </a:lnTo>
                <a:lnTo>
                  <a:pt x="f32" y="f31"/>
                </a:lnTo>
                <a:lnTo>
                  <a:pt x="f28" y="f31"/>
                </a:lnTo>
                <a:lnTo>
                  <a:pt x="f28" y="f40"/>
                </a:lnTo>
                <a:arcTo wR="f40" hR="f40" stAng="f2" swAng="f3"/>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FFFFFF"/>
                </a:solidFill>
                <a:uFillTx/>
                <a:latin typeface="Calibri"/>
                <a:ea typeface=""/>
                <a:cs typeface=""/>
              </a:rPr>
              <a:t>НРАВСТВЕННОСТЬ</a:t>
            </a:r>
          </a:p>
        </p:txBody>
      </p:sp>
      <p:sp>
        <p:nvSpPr>
          <p:cNvPr id="6" name="Прямоугольник с одним вырезанным скругленным углом 7"/>
          <p:cNvSpPr/>
          <p:nvPr/>
        </p:nvSpPr>
        <p:spPr>
          <a:xfrm>
            <a:off x="4347823" y="3487159"/>
            <a:ext cx="2345874" cy="1276831"/>
          </a:xfrm>
          <a:custGeom>
            <a:avLst>
              <a:gd name="f8" fmla="val 16667"/>
              <a:gd name="f9" fmla="val 16667"/>
            </a:avLst>
            <a:gdLst>
              <a:gd name="f2" fmla="val 10800000"/>
              <a:gd name="f3" fmla="val 5400000"/>
              <a:gd name="f4" fmla="val w"/>
              <a:gd name="f5" fmla="val h"/>
              <a:gd name="f6" fmla="val ss"/>
              <a:gd name="f7" fmla="val 0"/>
              <a:gd name="f8" fmla="val 16667"/>
              <a:gd name="f9" fmla="val 16667"/>
              <a:gd name="f10" fmla="abs f4"/>
              <a:gd name="f11" fmla="abs f5"/>
              <a:gd name="f12" fmla="abs f6"/>
              <a:gd name="f13" fmla="val f7"/>
              <a:gd name="f14" fmla="val f8"/>
              <a:gd name="f15" fmla="val f9"/>
              <a:gd name="f16" fmla="?: f10 f4 1"/>
              <a:gd name="f17" fmla="?: f11 f5 1"/>
              <a:gd name="f18" fmla="?: f12 f6 1"/>
              <a:gd name="f19" fmla="*/ f16 1 21600"/>
              <a:gd name="f20" fmla="*/ f17 1 21600"/>
              <a:gd name="f21" fmla="*/ 21600 f16 1"/>
              <a:gd name="f22" fmla="*/ 21600 f17 1"/>
              <a:gd name="f23" fmla="min f20 f19"/>
              <a:gd name="f24" fmla="*/ f21 1 f18"/>
              <a:gd name="f25" fmla="*/ f22 1 f18"/>
              <a:gd name="f26" fmla="val f24"/>
              <a:gd name="f27" fmla="val f25"/>
              <a:gd name="f28" fmla="*/ f13 f23 1"/>
              <a:gd name="f29" fmla="+- f27 0 f13"/>
              <a:gd name="f30" fmla="+- f26 0 f13"/>
              <a:gd name="f31" fmla="*/ f27 f23 1"/>
              <a:gd name="f32" fmla="*/ f26 f23 1"/>
              <a:gd name="f33" fmla="min f30 f29"/>
              <a:gd name="f34" fmla="*/ f33 f14 1"/>
              <a:gd name="f35" fmla="*/ f33 f15 1"/>
              <a:gd name="f36" fmla="*/ f34 1 100000"/>
              <a:gd name="f37" fmla="*/ f35 1 100000"/>
              <a:gd name="f38" fmla="+- f26 0 f37"/>
              <a:gd name="f39" fmla="*/ f36 29289 1"/>
              <a:gd name="f40" fmla="*/ f36 f23 1"/>
              <a:gd name="f41" fmla="*/ f37 f23 1"/>
              <a:gd name="f42" fmla="*/ f39 1 100000"/>
              <a:gd name="f43" fmla="+- f38 f26 0"/>
              <a:gd name="f44" fmla="*/ f38 f23 1"/>
              <a:gd name="f45" fmla="*/ f43 1 2"/>
              <a:gd name="f46" fmla="*/ f42 f23 1"/>
              <a:gd name="f47" fmla="*/ f45 f23 1"/>
            </a:gdLst>
            <a:ahLst/>
            <a:cxnLst>
              <a:cxn ang="3cd4">
                <a:pos x="hc" y="t"/>
              </a:cxn>
              <a:cxn ang="0">
                <a:pos x="r" y="vc"/>
              </a:cxn>
              <a:cxn ang="cd4">
                <a:pos x="hc" y="b"/>
              </a:cxn>
              <a:cxn ang="cd2">
                <a:pos x="l" y="vc"/>
              </a:cxn>
            </a:cxnLst>
            <a:rect l="f46" t="f46" r="f47" b="f31"/>
            <a:pathLst>
              <a:path>
                <a:moveTo>
                  <a:pt x="f40" y="f28"/>
                </a:moveTo>
                <a:lnTo>
                  <a:pt x="f44" y="f28"/>
                </a:lnTo>
                <a:lnTo>
                  <a:pt x="f32" y="f41"/>
                </a:lnTo>
                <a:lnTo>
                  <a:pt x="f32" y="f31"/>
                </a:lnTo>
                <a:lnTo>
                  <a:pt x="f28" y="f31"/>
                </a:lnTo>
                <a:lnTo>
                  <a:pt x="f28" y="f40"/>
                </a:lnTo>
                <a:arcTo wR="f40" hR="f40" stAng="f2" swAng="f3"/>
                <a:close/>
              </a:path>
            </a:pathLst>
          </a:cu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1800" b="0" i="0" u="none" strike="noStrike" kern="1200" cap="none" spc="0" baseline="0" dirty="0">
                <a:solidFill>
                  <a:srgbClr val="FFFFFF"/>
                </a:solidFill>
                <a:uFillTx/>
                <a:latin typeface="Calibri"/>
                <a:ea typeface=""/>
                <a:cs typeface=""/>
              </a:rPr>
              <a:t>МИРОВОЗЗРЕНИЕ</a:t>
            </a:r>
          </a:p>
        </p:txBody>
      </p:sp>
      <p:sp>
        <p:nvSpPr>
          <p:cNvPr id="7" name="Прямоугольник 6"/>
          <p:cNvSpPr/>
          <p:nvPr/>
        </p:nvSpPr>
        <p:spPr>
          <a:xfrm>
            <a:off x="2069433" y="4969043"/>
            <a:ext cx="6569241" cy="138499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800" b="0" i="0" u="none" strike="noStrike" kern="1200" cap="none" spc="0" baseline="0" dirty="0">
                <a:solidFill>
                  <a:srgbClr val="000000"/>
                </a:solidFill>
                <a:uFillTx/>
                <a:latin typeface="Calibri"/>
                <a:ea typeface=""/>
                <a:cs typeface=""/>
              </a:rPr>
              <a:t>Границы юношеского возраста</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800" b="0" i="0" u="none" strike="noStrike" kern="1200" cap="none" spc="0" baseline="0" dirty="0">
                <a:solidFill>
                  <a:srgbClr val="000000"/>
                </a:solidFill>
                <a:uFillTx/>
                <a:latin typeface="Calibri"/>
                <a:ea typeface=""/>
                <a:cs typeface=""/>
              </a:rPr>
              <a:t>Ранняя юность – 15-18 лет</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800" b="0" i="0" u="none" strike="noStrike" kern="1200" cap="none" spc="0" baseline="0" dirty="0">
                <a:solidFill>
                  <a:srgbClr val="000000"/>
                </a:solidFill>
                <a:uFillTx/>
                <a:latin typeface="Calibri"/>
                <a:ea typeface=""/>
                <a:cs typeface="Times New Roman" pitchFamily="18"/>
              </a:rPr>
              <a:t>Поздняя юность – </a:t>
            </a:r>
            <a:r>
              <a:rPr lang="ru-RU" sz="2800" b="0" i="0" u="none" strike="noStrike" kern="1200" cap="none" spc="0" baseline="0" dirty="0">
                <a:solidFill>
                  <a:srgbClr val="000000"/>
                </a:solidFill>
                <a:uFillTx/>
                <a:latin typeface="Calibri"/>
                <a:ea typeface=""/>
                <a:cs typeface=""/>
              </a:rPr>
              <a:t>18 - 23-25 лет </a:t>
            </a:r>
            <a:r>
              <a:rPr lang="ru-RU" sz="2800" b="1" i="0" u="none" strike="noStrike" kern="1200" cap="none" spc="0" baseline="0" dirty="0">
                <a:solidFill>
                  <a:srgbClr val="000000"/>
                </a:solidFill>
                <a:uFillTx/>
                <a:latin typeface="Calibri"/>
                <a:ea typeface=""/>
                <a:cs typeface=""/>
              </a:rPr>
              <a:t> </a:t>
            </a:r>
            <a:endParaRPr lang="ru-RU" sz="2800" b="0" i="0" u="none" strike="noStrike" kern="1200" cap="none" spc="0" baseline="0" dirty="0">
              <a:solidFill>
                <a:srgbClr val="000000"/>
              </a:solidFill>
              <a:uFillTx/>
              <a:latin typeface="Calibri"/>
              <a:ea typeface=""/>
              <a:cs typeface=""/>
            </a:endParaRPr>
          </a:p>
        </p:txBody>
      </p:sp>
    </p:spTree>
    <p:extLst>
      <p:ext uri="{BB962C8B-B14F-4D97-AF65-F5344CB8AC3E}">
        <p14:creationId xmlns:p14="http://schemas.microsoft.com/office/powerpoint/2010/main" val="154512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726" y="914400"/>
            <a:ext cx="11227885" cy="5438274"/>
          </a:xfrm>
        </p:spPr>
        <p:txBody>
          <a:bodyPr>
            <a:normAutofit/>
          </a:bodyPr>
          <a:lstStyle/>
          <a:p>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Поговорите с ребенком о том, что произошло</a:t>
            </a:r>
            <a:r>
              <a:rPr lang="ru-RU" sz="2800" dirty="0" smtClean="0">
                <a:solidFill>
                  <a:srgbClr val="002060"/>
                </a:solidFill>
                <a:latin typeface="Times New Roman" pitchFamily="18" charset="0"/>
                <a:cs typeface="Times New Roman" pitchFamily="18" charset="0"/>
              </a:rPr>
              <a:t>.</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Будьте правдивы. Что и как сказать — зависит от возраста. </a:t>
            </a: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Основная задача (вне зависимости от возраста) — </a:t>
            </a:r>
            <a:r>
              <a:rPr lang="ru-RU" sz="2800" b="1" i="1" dirty="0" smtClean="0">
                <a:solidFill>
                  <a:srgbClr val="002060"/>
                </a:solidFill>
                <a:latin typeface="Times New Roman" pitchFamily="18" charset="0"/>
                <a:cs typeface="Times New Roman" pitchFamily="18" charset="0"/>
              </a:rPr>
              <a:t>это помочь </a:t>
            </a:r>
            <a:r>
              <a:rPr lang="ru-RU" sz="2800" b="1" i="1" dirty="0" smtClean="0">
                <a:solidFill>
                  <a:srgbClr val="002060"/>
                </a:solidFill>
                <a:latin typeface="Times New Roman" pitchFamily="18" charset="0"/>
                <a:cs typeface="Times New Roman" pitchFamily="18" charset="0"/>
              </a:rPr>
              <a:t>детям</a:t>
            </a:r>
            <a:br>
              <a:rPr lang="ru-RU" sz="2800" b="1" i="1" dirty="0" smtClean="0">
                <a:solidFill>
                  <a:srgbClr val="002060"/>
                </a:solidFill>
                <a:latin typeface="Times New Roman" pitchFamily="18" charset="0"/>
                <a:cs typeface="Times New Roman" pitchFamily="18" charset="0"/>
              </a:rPr>
            </a:br>
            <a:r>
              <a:rPr lang="ru-RU" sz="2800" b="1" i="1" dirty="0" smtClean="0">
                <a:solidFill>
                  <a:srgbClr val="002060"/>
                </a:solidFill>
                <a:latin typeface="Times New Roman" pitchFamily="18" charset="0"/>
                <a:cs typeface="Times New Roman" pitchFamily="18" charset="0"/>
              </a:rPr>
              <a:t> </a:t>
            </a:r>
            <a:br>
              <a:rPr lang="ru-RU" sz="2800" b="1" i="1" dirty="0" smtClean="0">
                <a:solidFill>
                  <a:srgbClr val="002060"/>
                </a:solidFill>
                <a:latin typeface="Times New Roman" pitchFamily="18" charset="0"/>
                <a:cs typeface="Times New Roman" pitchFamily="18" charset="0"/>
              </a:rPr>
            </a:br>
            <a:r>
              <a:rPr lang="ru-RU" sz="2800" b="1" i="1" dirty="0" smtClean="0">
                <a:solidFill>
                  <a:srgbClr val="002060"/>
                </a:solidFill>
                <a:latin typeface="Times New Roman" pitchFamily="18" charset="0"/>
                <a:cs typeface="Times New Roman" pitchFamily="18" charset="0"/>
              </a:rPr>
              <a:t>восстановить </a:t>
            </a:r>
            <a:r>
              <a:rPr lang="ru-RU" sz="2800" b="1" i="1" dirty="0" smtClean="0">
                <a:solidFill>
                  <a:srgbClr val="002060"/>
                </a:solidFill>
                <a:latin typeface="Times New Roman" pitchFamily="18" charset="0"/>
                <a:cs typeface="Times New Roman" pitchFamily="18" charset="0"/>
              </a:rPr>
              <a:t>чувство безопасности</a:t>
            </a:r>
            <a:endParaRPr lang="ru-RU" sz="28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317" y="673767"/>
            <a:ext cx="11249526" cy="5931569"/>
          </a:xfrm>
        </p:spPr>
        <p:txBody>
          <a:bodyPr>
            <a:noAutofit/>
          </a:bodyPr>
          <a:lstStyle/>
          <a:p>
            <a:pPr indent="539750">
              <a:defRPr/>
            </a:pPr>
            <a:r>
              <a:rPr lang="ru-RU" sz="2800" b="1" dirty="0" smtClean="0">
                <a:solidFill>
                  <a:srgbClr val="002060"/>
                </a:solidFill>
                <a:latin typeface="Times New Roman" pitchFamily="18" charset="0"/>
                <a:cs typeface="Times New Roman" pitchFamily="18" charset="0"/>
              </a:rPr>
              <a:t>Помните! Если не оказать психологическую помощь, то случившееся наложит отпечаток на всю дальнейшую жизнь </a:t>
            </a:r>
            <a:r>
              <a:rPr lang="ru-RU" sz="2800" b="1" dirty="0" smtClean="0">
                <a:solidFill>
                  <a:srgbClr val="002060"/>
                </a:solidFill>
                <a:latin typeface="Times New Roman" pitchFamily="18" charset="0"/>
                <a:cs typeface="Times New Roman" pitchFamily="18" charset="0"/>
              </a:rPr>
              <a:t>ребенка</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1. Нельзя стремиться к тому, чтобы ребенок просто побыстрее забыл о случившемся</a:t>
            </a:r>
            <a:r>
              <a:rPr lang="ru-RU" sz="2800" dirty="0" smtClean="0">
                <a:solidFill>
                  <a:srgbClr val="002060"/>
                </a:solidFill>
                <a:latin typeface="Times New Roman" pitchFamily="18" charset="0"/>
                <a:cs typeface="Times New Roman" pitchFamily="18" charset="0"/>
              </a:rPr>
              <a:t>.</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2. Нельзя сдерживать чувства ребенка, дайте ему возможность проявить их в разговоре, рисунке, лепке</a:t>
            </a:r>
            <a:r>
              <a:rPr lang="ru-RU" sz="2800" dirty="0" smtClean="0">
                <a:solidFill>
                  <a:srgbClr val="002060"/>
                </a:solidFill>
                <a:latin typeface="Times New Roman" pitchFamily="18" charset="0"/>
                <a:cs typeface="Times New Roman" pitchFamily="18" charset="0"/>
              </a:rPr>
              <a:t>.</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3. Создайте для ребенка атмосферу безопасности. Повторяйте, что Вы всегда будете рядом с ним.</a:t>
            </a:r>
            <a:br>
              <a:rPr lang="ru-RU" sz="2800" dirty="0" smtClean="0">
                <a:solidFill>
                  <a:srgbClr val="002060"/>
                </a:solidFill>
                <a:latin typeface="Times New Roman" pitchFamily="18" charset="0"/>
                <a:cs typeface="Times New Roman" pitchFamily="18" charset="0"/>
              </a:rPr>
            </a:br>
            <a:endParaRPr lang="ru-RU" sz="2800" b="1" dirty="0">
              <a:solidFill>
                <a:srgbClr val="00206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279775" y="360363"/>
            <a:ext cx="8912225" cy="1544637"/>
          </a:xfrm>
        </p:spPr>
        <p:txBody>
          <a:bodyPr>
            <a:normAutofit/>
          </a:bodyPr>
          <a:lstStyle/>
          <a:p>
            <a:pPr lvl="0"/>
            <a:r>
              <a:rPr lang="en-US" sz="4000" b="1" i="1" dirty="0" err="1">
                <a:solidFill>
                  <a:schemeClr val="bg2">
                    <a:lumMod val="50000"/>
                  </a:schemeClr>
                </a:solidFill>
                <a:latin typeface="Times New Roman" pitchFamily="18"/>
                <a:cs typeface="Times New Roman" pitchFamily="18"/>
              </a:rPr>
              <a:t>Спасибо</a:t>
            </a:r>
            <a:r>
              <a:rPr lang="en-US" sz="4000" b="1" i="1" dirty="0">
                <a:solidFill>
                  <a:schemeClr val="bg2">
                    <a:lumMod val="50000"/>
                  </a:schemeClr>
                </a:solidFill>
                <a:latin typeface="Times New Roman" pitchFamily="18"/>
                <a:cs typeface="Times New Roman" pitchFamily="18"/>
              </a:rPr>
              <a:t> </a:t>
            </a:r>
            <a:r>
              <a:rPr lang="en-US" sz="4000" b="1" i="1" dirty="0" err="1">
                <a:solidFill>
                  <a:schemeClr val="bg2">
                    <a:lumMod val="50000"/>
                  </a:schemeClr>
                </a:solidFill>
                <a:latin typeface="Times New Roman" pitchFamily="18"/>
                <a:cs typeface="Times New Roman" pitchFamily="18"/>
              </a:rPr>
              <a:t>за</a:t>
            </a:r>
            <a:r>
              <a:rPr lang="en-US" sz="4000" b="1" i="1" dirty="0">
                <a:solidFill>
                  <a:schemeClr val="bg2">
                    <a:lumMod val="50000"/>
                  </a:schemeClr>
                </a:solidFill>
                <a:latin typeface="Times New Roman" pitchFamily="18"/>
                <a:cs typeface="Times New Roman" pitchFamily="18"/>
              </a:rPr>
              <a:t> </a:t>
            </a:r>
            <a:r>
              <a:rPr lang="en-US" sz="4000" b="1" i="1" dirty="0" err="1" smtClean="0">
                <a:solidFill>
                  <a:schemeClr val="bg2">
                    <a:lumMod val="50000"/>
                  </a:schemeClr>
                </a:solidFill>
                <a:latin typeface="Times New Roman" pitchFamily="18"/>
                <a:cs typeface="Times New Roman" pitchFamily="18"/>
              </a:rPr>
              <a:t>внимание</a:t>
            </a:r>
            <a:r>
              <a:rPr lang="ru-RU" sz="4000" b="1" i="1" dirty="0" smtClean="0">
                <a:solidFill>
                  <a:schemeClr val="bg2">
                    <a:lumMod val="50000"/>
                  </a:schemeClr>
                </a:solidFill>
                <a:latin typeface="Times New Roman" pitchFamily="18"/>
                <a:cs typeface="Times New Roman" pitchFamily="18"/>
              </a:rPr>
              <a:t>!</a:t>
            </a:r>
            <a:endParaRPr lang="en-US" sz="4000" b="1" i="1" dirty="0">
              <a:solidFill>
                <a:schemeClr val="bg2">
                  <a:lumMod val="50000"/>
                </a:schemeClr>
              </a:solidFill>
              <a:latin typeface="Times New Roman" pitchFamily="18"/>
              <a:cs typeface="Times New Roman" pitchFamily="18"/>
            </a:endParaRPr>
          </a:p>
        </p:txBody>
      </p:sp>
      <p:pic>
        <p:nvPicPr>
          <p:cNvPr id="5" name="Рисунок 7"/>
          <p:cNvPicPr>
            <a:picLocks noChangeAspect="1"/>
          </p:cNvPicPr>
          <p:nvPr/>
        </p:nvPicPr>
        <p:blipFill>
          <a:blip r:embed="rId3"/>
          <a:stretch>
            <a:fillRect/>
          </a:stretch>
        </p:blipFill>
        <p:spPr>
          <a:xfrm>
            <a:off x="6124927" y="1132681"/>
            <a:ext cx="4230252" cy="2610858"/>
          </a:xfrm>
          <a:prstGeom prst="rect">
            <a:avLst/>
          </a:prstGeom>
          <a:noFill/>
          <a:ln cap="flat">
            <a:noFill/>
          </a:ln>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153" y="1132681"/>
            <a:ext cx="4686847" cy="239257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490" y="3743539"/>
            <a:ext cx="3998866" cy="2863312"/>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6383" y="3822853"/>
            <a:ext cx="5428796" cy="2783998"/>
          </a:xfrm>
          <a:prstGeom prst="rect">
            <a:avLst/>
          </a:prstGeom>
        </p:spPr>
      </p:pic>
    </p:spTree>
    <p:extLst>
      <p:ext uri="{BB962C8B-B14F-4D97-AF65-F5344CB8AC3E}">
        <p14:creationId xmlns:p14="http://schemas.microsoft.com/office/powerpoint/2010/main" val="282917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84221" y="613611"/>
            <a:ext cx="12276221" cy="1291389"/>
          </a:xfrm>
        </p:spPr>
        <p:txBody>
          <a:bodyPr anchorCtr="1">
            <a:normAutofit/>
          </a:bodyPr>
          <a:lstStyle/>
          <a:p>
            <a:pPr lvl="0" algn="ctr"/>
            <a:r>
              <a:rPr lang="en-US" b="1" dirty="0" err="1">
                <a:latin typeface="a_MonumentoTitul" pitchFamily="18"/>
              </a:rPr>
              <a:t>Уязвимость</a:t>
            </a:r>
            <a:r>
              <a:rPr lang="en-US" b="1" dirty="0">
                <a:latin typeface="a_MonumentoTitul" pitchFamily="18"/>
              </a:rPr>
              <a:t> </a:t>
            </a:r>
            <a:r>
              <a:rPr lang="en-US" b="1" dirty="0" err="1">
                <a:latin typeface="a_MonumentoTitul" pitchFamily="18"/>
              </a:rPr>
              <a:t>данного</a:t>
            </a:r>
            <a:r>
              <a:rPr lang="en-US" b="1" dirty="0">
                <a:latin typeface="a_MonumentoTitul" pitchFamily="18"/>
              </a:rPr>
              <a:t> </a:t>
            </a:r>
            <a:r>
              <a:rPr lang="en-US" b="1" dirty="0" err="1">
                <a:latin typeface="a_MonumentoTitul" pitchFamily="18"/>
              </a:rPr>
              <a:t>возраста</a:t>
            </a:r>
            <a:r>
              <a:rPr lang="en-US" b="1" dirty="0">
                <a:latin typeface="a_MonumentoTitul" pitchFamily="18"/>
              </a:rPr>
              <a:t>:</a:t>
            </a:r>
          </a:p>
        </p:txBody>
      </p:sp>
      <p:sp>
        <p:nvSpPr>
          <p:cNvPr id="3" name="Объект 2"/>
          <p:cNvSpPr txBox="1">
            <a:spLocks noGrp="1"/>
          </p:cNvSpPr>
          <p:nvPr>
            <p:ph type="body" idx="4294967295"/>
          </p:nvPr>
        </p:nvSpPr>
        <p:spPr>
          <a:xfrm>
            <a:off x="1612232" y="1359569"/>
            <a:ext cx="10579768" cy="4458620"/>
          </a:xfrm>
        </p:spPr>
        <p:txBody>
          <a:bodyPr/>
          <a:lstStyle/>
          <a:p>
            <a:pPr lvl="0">
              <a:buClr>
                <a:srgbClr val="262626"/>
              </a:buClr>
              <a:buFont typeface="Wingdings"/>
              <a:buChar char="Ø"/>
            </a:pPr>
            <a:r>
              <a:rPr lang="en-US" sz="2400" b="1" dirty="0" err="1">
                <a:latin typeface="Candara" pitchFamily="34"/>
                <a:cs typeface="Calibri" pitchFamily="34"/>
              </a:rPr>
              <a:t>не</a:t>
            </a:r>
            <a:r>
              <a:rPr lang="en-US" sz="2400" b="1" dirty="0">
                <a:latin typeface="Candara" pitchFamily="34"/>
                <a:cs typeface="Calibri" pitchFamily="34"/>
              </a:rPr>
              <a:t> </a:t>
            </a:r>
            <a:r>
              <a:rPr lang="en-US" sz="2400" b="1" dirty="0" err="1">
                <a:latin typeface="Candara" pitchFamily="34"/>
                <a:cs typeface="Calibri" pitchFamily="34"/>
              </a:rPr>
              <a:t>знают</a:t>
            </a:r>
            <a:r>
              <a:rPr lang="en-US" sz="2400" b="1" dirty="0">
                <a:latin typeface="Candara" pitchFamily="34"/>
                <a:cs typeface="Calibri" pitchFamily="34"/>
              </a:rPr>
              <a:t>, </a:t>
            </a:r>
            <a:r>
              <a:rPr lang="en-US" sz="2400" b="1" dirty="0" err="1">
                <a:latin typeface="Candara" pitchFamily="34"/>
                <a:cs typeface="Calibri" pitchFamily="34"/>
              </a:rPr>
              <a:t>как</a:t>
            </a:r>
            <a:r>
              <a:rPr lang="en-US" sz="2400" b="1" dirty="0">
                <a:latin typeface="Candara" pitchFamily="34"/>
                <a:cs typeface="Calibri" pitchFamily="34"/>
              </a:rPr>
              <a:t> </a:t>
            </a:r>
            <a:r>
              <a:rPr lang="en-US" sz="2400" b="1" dirty="0" err="1">
                <a:latin typeface="Candara" pitchFamily="34"/>
                <a:cs typeface="Calibri" pitchFamily="34"/>
              </a:rPr>
              <a:t>реализовать</a:t>
            </a:r>
            <a:r>
              <a:rPr lang="en-US" sz="2400" b="1" dirty="0">
                <a:latin typeface="Candara" pitchFamily="34"/>
                <a:cs typeface="Calibri" pitchFamily="34"/>
              </a:rPr>
              <a:t> </a:t>
            </a:r>
            <a:r>
              <a:rPr lang="en-US" sz="2400" b="1" dirty="0" err="1">
                <a:latin typeface="Candara" pitchFamily="34"/>
                <a:cs typeface="Calibri" pitchFamily="34"/>
              </a:rPr>
              <a:t>свои</a:t>
            </a:r>
            <a:r>
              <a:rPr lang="en-US" sz="2400" b="1" dirty="0">
                <a:latin typeface="Candara" pitchFamily="34"/>
                <a:cs typeface="Calibri" pitchFamily="34"/>
              </a:rPr>
              <a:t> </a:t>
            </a:r>
            <a:r>
              <a:rPr lang="en-US" sz="2400" b="1" dirty="0" err="1">
                <a:latin typeface="Candara" pitchFamily="34"/>
                <a:cs typeface="Calibri" pitchFamily="34"/>
              </a:rPr>
              <a:t>потребности</a:t>
            </a:r>
            <a:r>
              <a:rPr lang="en-US" sz="2400" b="1" dirty="0">
                <a:latin typeface="Candara" pitchFamily="34"/>
                <a:cs typeface="Calibri" pitchFamily="34"/>
              </a:rPr>
              <a:t>, </a:t>
            </a:r>
            <a:r>
              <a:rPr lang="en-US" sz="2400" b="1" dirty="0" err="1">
                <a:latin typeface="Candara" pitchFamily="34"/>
                <a:cs typeface="Calibri" pitchFamily="34"/>
              </a:rPr>
              <a:t>желания</a:t>
            </a:r>
            <a:r>
              <a:rPr lang="en-US" sz="2400" b="1" dirty="0">
                <a:latin typeface="Candara" pitchFamily="34"/>
                <a:cs typeface="Calibri" pitchFamily="34"/>
              </a:rPr>
              <a:t>;</a:t>
            </a:r>
          </a:p>
          <a:p>
            <a:pPr lvl="0">
              <a:buClr>
                <a:srgbClr val="262626"/>
              </a:buClr>
              <a:buFont typeface="Wingdings"/>
              <a:buChar char="Ø"/>
            </a:pPr>
            <a:r>
              <a:rPr lang="en-US" sz="2400" b="1" dirty="0" err="1">
                <a:latin typeface="Candara" pitchFamily="34"/>
                <a:cs typeface="Calibri" pitchFamily="34"/>
              </a:rPr>
              <a:t>нет</a:t>
            </a:r>
            <a:r>
              <a:rPr lang="en-US" sz="2400" b="1" dirty="0">
                <a:latin typeface="Candara" pitchFamily="34"/>
                <a:cs typeface="Calibri" pitchFamily="34"/>
              </a:rPr>
              <a:t> </a:t>
            </a:r>
            <a:r>
              <a:rPr lang="en-US" sz="2400" b="1" dirty="0" err="1">
                <a:latin typeface="Candara" pitchFamily="34"/>
                <a:cs typeface="Calibri" pitchFamily="34"/>
              </a:rPr>
              <a:t>четких</a:t>
            </a:r>
            <a:r>
              <a:rPr lang="en-US" sz="2400" b="1" dirty="0">
                <a:latin typeface="Candara" pitchFamily="34"/>
                <a:cs typeface="Calibri" pitchFamily="34"/>
              </a:rPr>
              <a:t> </a:t>
            </a:r>
            <a:r>
              <a:rPr lang="en-US" sz="2400" b="1" dirty="0" err="1">
                <a:latin typeface="Candara" pitchFamily="34"/>
                <a:cs typeface="Calibri" pitchFamily="34"/>
              </a:rPr>
              <a:t>жизненных</a:t>
            </a:r>
            <a:r>
              <a:rPr lang="en-US" sz="2400" b="1" dirty="0">
                <a:latin typeface="Candara" pitchFamily="34"/>
                <a:cs typeface="Calibri" pitchFamily="34"/>
              </a:rPr>
              <a:t> </a:t>
            </a:r>
            <a:r>
              <a:rPr lang="en-US" sz="2400" b="1" dirty="0" err="1">
                <a:latin typeface="Candara" pitchFamily="34"/>
                <a:cs typeface="Calibri" pitchFamily="34"/>
              </a:rPr>
              <a:t>целей</a:t>
            </a:r>
            <a:r>
              <a:rPr lang="en-US" sz="2400" b="1" dirty="0">
                <a:latin typeface="Candara" pitchFamily="34"/>
                <a:cs typeface="Calibri" pitchFamily="34"/>
              </a:rPr>
              <a:t> и </a:t>
            </a:r>
            <a:r>
              <a:rPr lang="en-US" sz="2400" b="1" dirty="0" err="1">
                <a:latin typeface="Candara" pitchFamily="34"/>
                <a:cs typeface="Calibri" pitchFamily="34"/>
              </a:rPr>
              <a:t>ценностей</a:t>
            </a:r>
            <a:r>
              <a:rPr lang="en-US" sz="2400" b="1" dirty="0">
                <a:latin typeface="Candara" pitchFamily="34"/>
                <a:cs typeface="Calibri" pitchFamily="34"/>
              </a:rPr>
              <a:t>;</a:t>
            </a:r>
          </a:p>
          <a:p>
            <a:pPr lvl="0">
              <a:buClr>
                <a:srgbClr val="262626"/>
              </a:buClr>
              <a:buFont typeface="Wingdings"/>
              <a:buChar char="Ø"/>
            </a:pPr>
            <a:r>
              <a:rPr lang="en-US" sz="2400" b="1" dirty="0" err="1">
                <a:latin typeface="Candara" pitchFamily="34"/>
                <a:cs typeface="Calibri" pitchFamily="34"/>
              </a:rPr>
              <a:t>очень</a:t>
            </a:r>
            <a:r>
              <a:rPr lang="en-US" sz="2400" b="1" dirty="0">
                <a:latin typeface="Candara" pitchFamily="34"/>
                <a:cs typeface="Calibri" pitchFamily="34"/>
              </a:rPr>
              <a:t> </a:t>
            </a:r>
            <a:r>
              <a:rPr lang="en-US" sz="2400" b="1" dirty="0" err="1">
                <a:latin typeface="Candara" pitchFamily="34"/>
                <a:cs typeface="Calibri" pitchFamily="34"/>
              </a:rPr>
              <a:t>значимо</a:t>
            </a:r>
            <a:r>
              <a:rPr lang="en-US" sz="2400" b="1" dirty="0">
                <a:latin typeface="Candara" pitchFamily="34"/>
                <a:cs typeface="Calibri" pitchFamily="34"/>
              </a:rPr>
              <a:t> </a:t>
            </a:r>
            <a:r>
              <a:rPr lang="en-US" sz="2400" b="1" dirty="0" err="1">
                <a:latin typeface="Candara" pitchFamily="34"/>
                <a:cs typeface="Calibri" pitchFamily="34"/>
              </a:rPr>
              <a:t>признание</a:t>
            </a:r>
            <a:r>
              <a:rPr lang="en-US" sz="2400" b="1" dirty="0">
                <a:latin typeface="Candara" pitchFamily="34"/>
                <a:cs typeface="Calibri" pitchFamily="34"/>
              </a:rPr>
              <a:t> </a:t>
            </a:r>
            <a:r>
              <a:rPr lang="en-US" sz="2400" b="1" dirty="0" err="1">
                <a:latin typeface="Candara" pitchFamily="34"/>
                <a:cs typeface="Calibri" pitchFamily="34"/>
              </a:rPr>
              <a:t>сверстников</a:t>
            </a:r>
            <a:r>
              <a:rPr lang="en-US" sz="2400" b="1" dirty="0">
                <a:latin typeface="Candara" pitchFamily="34"/>
                <a:cs typeface="Calibri" pitchFamily="34"/>
              </a:rPr>
              <a:t>;</a:t>
            </a:r>
          </a:p>
          <a:p>
            <a:pPr lvl="0">
              <a:buClr>
                <a:srgbClr val="262626"/>
              </a:buClr>
              <a:buFont typeface="Wingdings"/>
              <a:buChar char="Ø"/>
            </a:pPr>
            <a:r>
              <a:rPr lang="en-US" sz="2400" b="1" dirty="0" err="1">
                <a:latin typeface="Candara" pitchFamily="34"/>
                <a:cs typeface="Calibri" pitchFamily="34"/>
              </a:rPr>
              <a:t>плохо</a:t>
            </a:r>
            <a:r>
              <a:rPr lang="en-US" sz="2400" b="1" dirty="0">
                <a:latin typeface="Candara" pitchFamily="34"/>
                <a:cs typeface="Calibri" pitchFamily="34"/>
              </a:rPr>
              <a:t> </a:t>
            </a:r>
            <a:r>
              <a:rPr lang="en-US" sz="2400" b="1" dirty="0" err="1">
                <a:latin typeface="Candara" pitchFamily="34"/>
                <a:cs typeface="Calibri" pitchFamily="34"/>
              </a:rPr>
              <a:t>устойчивы</a:t>
            </a:r>
            <a:r>
              <a:rPr lang="en-US" sz="2400" b="1" dirty="0">
                <a:latin typeface="Candara" pitchFamily="34"/>
                <a:cs typeface="Calibri" pitchFamily="34"/>
              </a:rPr>
              <a:t> в </a:t>
            </a:r>
            <a:r>
              <a:rPr lang="en-US" sz="2400" b="1" dirty="0" err="1">
                <a:latin typeface="Candara" pitchFamily="34"/>
                <a:cs typeface="Calibri" pitchFamily="34"/>
              </a:rPr>
              <a:t>ситуации</a:t>
            </a:r>
            <a:r>
              <a:rPr lang="en-US" sz="2400" b="1" dirty="0">
                <a:latin typeface="Candara" pitchFamily="34"/>
                <a:cs typeface="Calibri" pitchFamily="34"/>
              </a:rPr>
              <a:t> </a:t>
            </a:r>
            <a:r>
              <a:rPr lang="en-US" sz="2400" b="1" dirty="0" err="1">
                <a:latin typeface="Candara" pitchFamily="34"/>
                <a:cs typeface="Calibri" pitchFamily="34"/>
              </a:rPr>
              <a:t>стресса</a:t>
            </a:r>
            <a:r>
              <a:rPr lang="en-US" sz="2400" b="1" dirty="0">
                <a:latin typeface="Candara" pitchFamily="34"/>
                <a:cs typeface="Calibri" pitchFamily="34"/>
              </a:rPr>
              <a:t>;</a:t>
            </a:r>
          </a:p>
          <a:p>
            <a:pPr lvl="0">
              <a:buClr>
                <a:srgbClr val="262626"/>
              </a:buClr>
              <a:buFont typeface="Wingdings"/>
              <a:buChar char="Ø"/>
            </a:pPr>
            <a:r>
              <a:rPr lang="en-US" sz="2400" b="1" dirty="0" err="1">
                <a:latin typeface="Candara" pitchFamily="34"/>
                <a:cs typeface="Calibri" pitchFamily="34"/>
              </a:rPr>
              <a:t>мало</a:t>
            </a:r>
            <a:r>
              <a:rPr lang="en-US" sz="2400" b="1" dirty="0">
                <a:latin typeface="Candara" pitchFamily="34"/>
                <a:cs typeface="Calibri" pitchFamily="34"/>
              </a:rPr>
              <a:t> </a:t>
            </a:r>
            <a:r>
              <a:rPr lang="en-US" sz="2400" b="1" dirty="0" err="1">
                <a:latin typeface="Candara" pitchFamily="34"/>
                <a:cs typeface="Calibri" pitchFamily="34"/>
              </a:rPr>
              <a:t>жизненного</a:t>
            </a:r>
            <a:r>
              <a:rPr lang="en-US" sz="2400" b="1" dirty="0">
                <a:latin typeface="Candara" pitchFamily="34"/>
                <a:cs typeface="Calibri" pitchFamily="34"/>
              </a:rPr>
              <a:t> </a:t>
            </a:r>
            <a:r>
              <a:rPr lang="en-US" sz="2400" b="1" dirty="0" err="1">
                <a:latin typeface="Candara" pitchFamily="34"/>
                <a:cs typeface="Calibri" pitchFamily="34"/>
              </a:rPr>
              <a:t>опыта</a:t>
            </a:r>
            <a:r>
              <a:rPr lang="en-US" sz="2400" b="1" dirty="0">
                <a:latin typeface="Candara" pitchFamily="34"/>
                <a:cs typeface="Calibri" pitchFamily="34"/>
              </a:rPr>
              <a:t>;</a:t>
            </a:r>
          </a:p>
          <a:p>
            <a:pPr lvl="0">
              <a:buClr>
                <a:srgbClr val="262626"/>
              </a:buClr>
              <a:buFont typeface="Wingdings"/>
              <a:buChar char="Ø"/>
            </a:pPr>
            <a:r>
              <a:rPr lang="en-US" sz="2400" b="1" dirty="0" err="1">
                <a:latin typeface="Candara" pitchFamily="34"/>
                <a:cs typeface="Calibri" pitchFamily="34"/>
              </a:rPr>
              <a:t>отрицают</a:t>
            </a:r>
            <a:r>
              <a:rPr lang="en-US" sz="2400" b="1" dirty="0">
                <a:latin typeface="Candara" pitchFamily="34"/>
                <a:cs typeface="Calibri" pitchFamily="34"/>
              </a:rPr>
              <a:t> </a:t>
            </a:r>
            <a:r>
              <a:rPr lang="en-US" sz="2400" b="1" dirty="0" err="1">
                <a:latin typeface="Candara" pitchFamily="34"/>
                <a:cs typeface="Calibri" pitchFamily="34"/>
              </a:rPr>
              <a:t>авторитеты</a:t>
            </a:r>
            <a:r>
              <a:rPr lang="en-US" sz="2400" b="1" dirty="0">
                <a:latin typeface="Candara" pitchFamily="34"/>
                <a:cs typeface="Calibri" pitchFamily="34"/>
              </a:rPr>
              <a:t>;</a:t>
            </a:r>
          </a:p>
          <a:p>
            <a:pPr lvl="0">
              <a:buClr>
                <a:srgbClr val="262626"/>
              </a:buClr>
              <a:buFont typeface="Wingdings"/>
              <a:buChar char="Ø"/>
            </a:pPr>
            <a:r>
              <a:rPr lang="en-US" sz="2400" b="1" dirty="0" err="1">
                <a:latin typeface="Candara" pitchFamily="34"/>
                <a:cs typeface="Calibri" pitchFamily="34"/>
              </a:rPr>
              <a:t>бескомпромиссны</a:t>
            </a:r>
            <a:r>
              <a:rPr lang="en-US" sz="2400" b="1" dirty="0">
                <a:latin typeface="Candara" pitchFamily="34"/>
                <a:cs typeface="Calibri" pitchFamily="34"/>
              </a:rPr>
              <a:t>.                            </a:t>
            </a:r>
          </a:p>
          <a:p>
            <a:pPr lvl="0">
              <a:buNone/>
            </a:pPr>
            <a:endParaRPr lang="en-US" dirty="0">
              <a:cs typeface="Calibri" pitchFamily="34"/>
            </a:endParaRPr>
          </a:p>
        </p:txBody>
      </p:sp>
      <p:pic>
        <p:nvPicPr>
          <p:cNvPr id="4" name="Рисунок 4"/>
          <p:cNvPicPr>
            <a:picLocks noChangeAspect="1"/>
          </p:cNvPicPr>
          <p:nvPr/>
        </p:nvPicPr>
        <p:blipFill>
          <a:blip r:embed="rId3"/>
          <a:srcRect l="15228" r="-1"/>
          <a:stretch>
            <a:fillRect/>
          </a:stretch>
        </p:blipFill>
        <p:spPr>
          <a:xfrm>
            <a:off x="7963665" y="3488902"/>
            <a:ext cx="3934443" cy="3239216"/>
          </a:xfrm>
          <a:prstGeom prst="rect">
            <a:avLst/>
          </a:prstGeom>
          <a:noFill/>
          <a:ln cap="flat">
            <a:noFill/>
          </a:ln>
        </p:spPr>
      </p:pic>
    </p:spTree>
    <p:extLst>
      <p:ext uri="{BB962C8B-B14F-4D97-AF65-F5344CB8AC3E}">
        <p14:creationId xmlns:p14="http://schemas.microsoft.com/office/powerpoint/2010/main" val="99352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506" y="120316"/>
            <a:ext cx="10287000" cy="6388769"/>
          </a:xfrm>
        </p:spPr>
        <p:txBody>
          <a:bodyPr>
            <a:noAutofit/>
          </a:bodyPr>
          <a:lstStyle/>
          <a:p>
            <a:r>
              <a:rPr lang="ru-RU" sz="2800" dirty="0" smtClean="0">
                <a:solidFill>
                  <a:srgbClr val="002060"/>
                </a:solidFill>
                <a:latin typeface="Times New Roman" pitchFamily="18" charset="0"/>
                <a:cs typeface="Times New Roman" pitchFamily="18" charset="0"/>
              </a:rPr>
              <a:t>          Проявление посттравматического стрессового расстройства у юношей и подростков напоминает эти проявления у взрослых. Тем не менее есть определённые различия, отражающие фундаментальные, хотя пока еще точно не выясненные нейрофизиологические различия между детьми и взрослыми. </a:t>
            </a: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-Чувство стыда и обиды </a:t>
            </a:r>
            <a:r>
              <a:rPr lang="ru-RU" sz="2800" dirty="0" err="1" smtClean="0">
                <a:solidFill>
                  <a:srgbClr val="002060"/>
                </a:solidFill>
                <a:latin typeface="Times New Roman" pitchFamily="18" charset="0"/>
                <a:cs typeface="Times New Roman" pitchFamily="18" charset="0"/>
              </a:rPr>
              <a:t>травматизирует</a:t>
            </a:r>
            <a:r>
              <a:rPr lang="ru-RU" sz="2800" dirty="0" smtClean="0">
                <a:solidFill>
                  <a:srgbClr val="002060"/>
                </a:solidFill>
                <a:latin typeface="Times New Roman" pitchFamily="18" charset="0"/>
                <a:cs typeface="Times New Roman" pitchFamily="18" charset="0"/>
              </a:rPr>
              <a:t> социальную позицию ребенка и </a:t>
            </a:r>
            <a:r>
              <a:rPr lang="ru-RU" sz="2800" b="1" i="1" dirty="0" smtClean="0">
                <a:solidFill>
                  <a:srgbClr val="002060"/>
                </a:solidFill>
                <a:latin typeface="Times New Roman" pitchFamily="18" charset="0"/>
                <a:cs typeface="Times New Roman" pitchFamily="18" charset="0"/>
              </a:rPr>
              <a:t>приводит его к поискам новой социальной общности</a:t>
            </a:r>
            <a:r>
              <a:rPr lang="ru-RU" sz="2800" dirty="0" smtClean="0">
                <a:solidFill>
                  <a:srgbClr val="002060"/>
                </a:solidFill>
                <a:latin typeface="Times New Roman" pitchFamily="18" charset="0"/>
                <a:cs typeface="Times New Roman" pitchFamily="18" charset="0"/>
              </a:rPr>
              <a:t>.</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-Поведение  характеризуется бездельем, нескромностью в сексуальном поведении, руганью и </a:t>
            </a:r>
            <a:r>
              <a:rPr lang="ru-RU" sz="2800" dirty="0" err="1" smtClean="0">
                <a:solidFill>
                  <a:srgbClr val="002060"/>
                </a:solidFill>
                <a:latin typeface="Times New Roman" pitchFamily="18" charset="0"/>
                <a:cs typeface="Times New Roman" pitchFamily="18" charset="0"/>
              </a:rPr>
              <a:t>деликвентностью</a:t>
            </a:r>
            <a:r>
              <a:rPr lang="ru-RU" sz="2800" dirty="0" smtClean="0">
                <a:solidFill>
                  <a:srgbClr val="002060"/>
                </a:solidFill>
                <a:latin typeface="Times New Roman" pitchFamily="18" charset="0"/>
                <a:cs typeface="Times New Roman" pitchFamily="18" charset="0"/>
              </a:rPr>
              <a:t>.</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rPr>
              <a:t/>
            </a:r>
            <a:br>
              <a:rPr lang="ru-RU" sz="2800" dirty="0" smtClean="0">
                <a:solidFill>
                  <a:srgbClr val="002060"/>
                </a:solidFill>
              </a:rPr>
            </a:br>
            <a:r>
              <a:rPr lang="ru-RU" sz="2800" dirty="0" smtClean="0">
                <a:solidFill>
                  <a:srgbClr val="002060"/>
                </a:solidFill>
              </a:rPr>
              <a:t>   </a:t>
            </a:r>
            <a:r>
              <a:rPr lang="ru-RU" sz="2800" dirty="0" smtClean="0">
                <a:solidFill>
                  <a:srgbClr val="002060"/>
                </a:solidFill>
                <a:latin typeface="Times New Roman" pitchFamily="18" charset="0"/>
                <a:cs typeface="Times New Roman" pitchFamily="18" charset="0"/>
              </a:rPr>
              <a:t>- Протесты и не восприятие никаких авторитетов. </a:t>
            </a: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   - </a:t>
            </a:r>
            <a:r>
              <a:rPr lang="ru-RU" sz="2800" dirty="0" err="1" smtClean="0">
                <a:solidFill>
                  <a:srgbClr val="002060"/>
                </a:solidFill>
                <a:latin typeface="Times New Roman" pitchFamily="18" charset="0"/>
                <a:cs typeface="Times New Roman" pitchFamily="18" charset="0"/>
              </a:rPr>
              <a:t>Антисоциальное</a:t>
            </a:r>
            <a:r>
              <a:rPr lang="ru-RU" sz="2800" dirty="0" smtClean="0">
                <a:solidFill>
                  <a:srgbClr val="002060"/>
                </a:solidFill>
                <a:latin typeface="Times New Roman" pitchFamily="18" charset="0"/>
                <a:cs typeface="Times New Roman" pitchFamily="18" charset="0"/>
              </a:rPr>
              <a:t> поведение, опасное для жизни.</a:t>
            </a:r>
            <a:br>
              <a:rPr lang="ru-RU" sz="2800" dirty="0" smtClean="0">
                <a:solidFill>
                  <a:srgbClr val="002060"/>
                </a:solidFill>
                <a:latin typeface="Times New Roman" pitchFamily="18" charset="0"/>
                <a:cs typeface="Times New Roman" pitchFamily="18" charset="0"/>
              </a:rPr>
            </a:br>
            <a:endParaRPr lang="ru-RU" sz="2800" dirty="0">
              <a:solidFill>
                <a:srgbClr val="00206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8443" y="625642"/>
            <a:ext cx="10804358" cy="5982976"/>
          </a:xfrm>
        </p:spPr>
        <p:txBody>
          <a:bodyPr>
            <a:normAutofit/>
          </a:bodyPr>
          <a:lstStyle/>
          <a:p>
            <a:r>
              <a:rPr lang="ru-RU" dirty="0" smtClean="0">
                <a:latin typeface="Times New Roman" pitchFamily="18" charset="0"/>
                <a:cs typeface="Times New Roman" pitchFamily="18" charset="0"/>
              </a:rPr>
              <a:t>       </a:t>
            </a:r>
            <a:r>
              <a:rPr lang="ru-RU" sz="2800" dirty="0" smtClean="0">
                <a:solidFill>
                  <a:srgbClr val="002060"/>
                </a:solidFill>
                <a:latin typeface="Times New Roman" panose="02020603050405020304" pitchFamily="18" charset="0"/>
                <a:cs typeface="Times New Roman" pitchFamily="18" charset="0"/>
              </a:rPr>
              <a:t>В отличие от взрослых, перенесших травматическое событие, дети обычно не вытесняют травм. </a:t>
            </a:r>
            <a:r>
              <a:rPr lang="ru-RU" sz="2800" dirty="0" smtClean="0">
                <a:solidFill>
                  <a:srgbClr val="002060"/>
                </a:solidFill>
                <a:latin typeface="Times New Roman" panose="02020603050405020304" pitchFamily="18" charset="0"/>
                <a:cs typeface="Times New Roman" pitchFamily="18" charset="0"/>
              </a:rPr>
              <a:t/>
            </a:r>
            <a:br>
              <a:rPr lang="ru-RU" sz="2800" dirty="0" smtClean="0">
                <a:solidFill>
                  <a:srgbClr val="002060"/>
                </a:solidFill>
                <a:latin typeface="Times New Roman" panose="02020603050405020304" pitchFamily="18" charset="0"/>
                <a:cs typeface="Times New Roman" pitchFamily="18" charset="0"/>
              </a:rPr>
            </a:br>
            <a:r>
              <a:rPr lang="ru-RU" sz="2800" dirty="0" smtClean="0">
                <a:solidFill>
                  <a:srgbClr val="002060"/>
                </a:solidFill>
                <a:latin typeface="Times New Roman" panose="02020603050405020304" pitchFamily="18" charset="0"/>
                <a:cs typeface="Times New Roman" pitchFamily="18" charset="0"/>
              </a:rPr>
              <a:t/>
            </a:r>
            <a:br>
              <a:rPr lang="ru-RU" sz="2800" dirty="0" smtClean="0">
                <a:solidFill>
                  <a:srgbClr val="002060"/>
                </a:solidFill>
                <a:latin typeface="Times New Roman" panose="02020603050405020304" pitchFamily="18" charset="0"/>
                <a:cs typeface="Times New Roman" pitchFamily="18" charset="0"/>
              </a:rPr>
            </a:br>
            <a:r>
              <a:rPr lang="ru-RU" sz="2800" dirty="0" smtClean="0">
                <a:solidFill>
                  <a:srgbClr val="002060"/>
                </a:solidFill>
                <a:latin typeface="Times New Roman" panose="02020603050405020304" pitchFamily="18" charset="0"/>
                <a:cs typeface="Times New Roman" pitchFamily="18" charset="0"/>
              </a:rPr>
              <a:t>Они дают его ясную и четкую оценку. </a:t>
            </a:r>
            <a:r>
              <a:rPr lang="ru-RU" sz="2800" dirty="0" smtClean="0">
                <a:solidFill>
                  <a:srgbClr val="002060"/>
                </a:solidFill>
                <a:latin typeface="Times New Roman" panose="02020603050405020304" pitchFamily="18" charset="0"/>
                <a:cs typeface="Times New Roman" pitchFamily="18" charset="0"/>
              </a:rPr>
              <a:t/>
            </a:r>
            <a:br>
              <a:rPr lang="ru-RU" sz="2800" dirty="0" smtClean="0">
                <a:solidFill>
                  <a:srgbClr val="002060"/>
                </a:solidFill>
                <a:latin typeface="Times New Roman" panose="02020603050405020304" pitchFamily="18" charset="0"/>
                <a:cs typeface="Times New Roman" pitchFamily="18" charset="0"/>
              </a:rPr>
            </a:br>
            <a:r>
              <a:rPr lang="ru-RU" sz="2800" dirty="0" smtClean="0">
                <a:solidFill>
                  <a:srgbClr val="002060"/>
                </a:solidFill>
                <a:latin typeface="Times New Roman" panose="02020603050405020304" pitchFamily="18" charset="0"/>
                <a:cs typeface="Times New Roman" pitchFamily="18" charset="0"/>
              </a:rPr>
              <a:t/>
            </a:r>
            <a:br>
              <a:rPr lang="ru-RU" sz="2800" dirty="0" smtClean="0">
                <a:solidFill>
                  <a:srgbClr val="002060"/>
                </a:solidFill>
                <a:latin typeface="Times New Roman" panose="02020603050405020304" pitchFamily="18" charset="0"/>
                <a:cs typeface="Times New Roman" pitchFamily="18" charset="0"/>
              </a:rPr>
            </a:br>
            <a:r>
              <a:rPr lang="ru-RU" sz="2800" dirty="0" smtClean="0">
                <a:solidFill>
                  <a:srgbClr val="002060"/>
                </a:solidFill>
                <a:latin typeface="Times New Roman" panose="02020603050405020304" pitchFamily="18" charset="0"/>
                <a:cs typeface="Times New Roman" pitchFamily="18" charset="0"/>
              </a:rPr>
              <a:t>Не отрицая психотравмирующего события и не забывая его, юноши вместе с тем и не жалуются на непроизвольную ретроспекцию (на то, что в сознании непроизвольно всплывают отдельные эпизоды травмирующего события).</a:t>
            </a:r>
            <a:br>
              <a:rPr lang="ru-RU" sz="2800" dirty="0" smtClean="0">
                <a:solidFill>
                  <a:srgbClr val="002060"/>
                </a:solidFill>
                <a:latin typeface="Times New Roman" panose="02020603050405020304" pitchFamily="18" charset="0"/>
                <a:cs typeface="Times New Roman" pitchFamily="18" charset="0"/>
              </a:rPr>
            </a:br>
            <a:endParaRPr lang="ru-RU" sz="2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637674" y="623888"/>
            <a:ext cx="11554326" cy="701133"/>
          </a:xfrm>
        </p:spPr>
        <p:txBody>
          <a:bodyPr>
            <a:noAutofit/>
          </a:bodyPr>
          <a:lstStyle/>
          <a:p>
            <a:pPr lvl="0"/>
            <a:r>
              <a:rPr lang="ru-RU" sz="2800" b="1" i="1" dirty="0" smtClean="0">
                <a:solidFill>
                  <a:srgbClr val="002060"/>
                </a:solidFill>
                <a:latin typeface="a_MonumentoTitul" pitchFamily="18"/>
              </a:rPr>
              <a:t>Факторы, </a:t>
            </a:r>
            <a:r>
              <a:rPr lang="en-US" sz="2800" b="1" i="1" dirty="0" err="1" smtClean="0">
                <a:solidFill>
                  <a:srgbClr val="002060"/>
                </a:solidFill>
                <a:latin typeface="a_MonumentoTitul" pitchFamily="18"/>
              </a:rPr>
              <a:t>усили</a:t>
            </a:r>
            <a:r>
              <a:rPr lang="ru-RU" sz="2800" b="1" i="1" dirty="0" err="1" smtClean="0">
                <a:solidFill>
                  <a:srgbClr val="002060"/>
                </a:solidFill>
                <a:latin typeface="a_MonumentoTitul" pitchFamily="18"/>
              </a:rPr>
              <a:t>вающие</a:t>
            </a:r>
            <a:r>
              <a:rPr lang="ru-RU" sz="2800" b="1" i="1" dirty="0" smtClean="0">
                <a:solidFill>
                  <a:srgbClr val="002060"/>
                </a:solidFill>
                <a:latin typeface="a_MonumentoTitul" pitchFamily="18"/>
              </a:rPr>
              <a:t> вероятность развития ПТСР</a:t>
            </a:r>
            <a:r>
              <a:rPr lang="en-US" sz="2800" b="1" i="1" dirty="0" smtClean="0">
                <a:solidFill>
                  <a:srgbClr val="002060"/>
                </a:solidFill>
                <a:latin typeface="a_MonumentoTitul" pitchFamily="18"/>
              </a:rPr>
              <a:t/>
            </a:r>
            <a:br>
              <a:rPr lang="en-US" sz="2800" b="1" i="1" dirty="0" smtClean="0">
                <a:solidFill>
                  <a:srgbClr val="002060"/>
                </a:solidFill>
                <a:latin typeface="a_MonumentoTitul" pitchFamily="18"/>
              </a:rPr>
            </a:br>
            <a:r>
              <a:rPr lang="en-US" sz="2800" b="1" i="1" dirty="0">
                <a:solidFill>
                  <a:srgbClr val="002060"/>
                </a:solidFill>
              </a:rPr>
              <a:t/>
            </a:r>
            <a:br>
              <a:rPr lang="en-US" sz="2800" b="1" i="1" dirty="0">
                <a:solidFill>
                  <a:srgbClr val="002060"/>
                </a:solidFill>
              </a:rPr>
            </a:br>
            <a:endParaRPr lang="en-US" sz="2800" b="1" i="1" dirty="0">
              <a:solidFill>
                <a:srgbClr val="002060"/>
              </a:solidFill>
            </a:endParaRPr>
          </a:p>
        </p:txBody>
      </p:sp>
      <p:sp>
        <p:nvSpPr>
          <p:cNvPr id="3" name="Объект 2"/>
          <p:cNvSpPr txBox="1">
            <a:spLocks noGrp="1"/>
          </p:cNvSpPr>
          <p:nvPr>
            <p:ph type="body" idx="4294967295"/>
          </p:nvPr>
        </p:nvSpPr>
        <p:spPr>
          <a:xfrm>
            <a:off x="1616910" y="1785859"/>
            <a:ext cx="9817100" cy="4913312"/>
          </a:xfrm>
        </p:spPr>
        <p:txBody>
          <a:bodyPr>
            <a:normAutofit lnSpcReduction="10000"/>
          </a:bodyPr>
          <a:lstStyle/>
          <a:p>
            <a:pPr lvl="0">
              <a:spcBef>
                <a:spcPts val="600"/>
              </a:spcBef>
              <a:buClr>
                <a:srgbClr val="262626"/>
              </a:buClr>
              <a:buNone/>
            </a:pPr>
            <a:r>
              <a:rPr lang="en-US" sz="2400" b="1" i="1" dirty="0" smtClean="0">
                <a:solidFill>
                  <a:srgbClr val="002060"/>
                </a:solidFill>
                <a:latin typeface="Times New Roman" pitchFamily="18"/>
                <a:cs typeface="Times New Roman" pitchFamily="18"/>
              </a:rPr>
              <a:t>1.   </a:t>
            </a:r>
            <a:r>
              <a:rPr lang="en-US" sz="2800" b="1" i="1" dirty="0" err="1" smtClean="0">
                <a:solidFill>
                  <a:srgbClr val="002060"/>
                </a:solidFill>
                <a:latin typeface="Times New Roman" pitchFamily="18"/>
                <a:cs typeface="Times New Roman" pitchFamily="18"/>
              </a:rPr>
              <a:t>Жизненные</a:t>
            </a:r>
            <a:r>
              <a:rPr lang="en-US" sz="2800" b="1" i="1" dirty="0" smtClean="0">
                <a:solidFill>
                  <a:srgbClr val="002060"/>
                </a:solidFill>
                <a:latin typeface="Times New Roman" pitchFamily="18"/>
                <a:cs typeface="Times New Roman" pitchFamily="18"/>
              </a:rPr>
              <a:t> </a:t>
            </a:r>
            <a:r>
              <a:rPr lang="en-US" sz="2800" b="1" i="1" dirty="0" err="1" smtClean="0">
                <a:solidFill>
                  <a:srgbClr val="002060"/>
                </a:solidFill>
                <a:latin typeface="Times New Roman" pitchFamily="18"/>
                <a:cs typeface="Times New Roman" pitchFamily="18"/>
              </a:rPr>
              <a:t>обстоятельства</a:t>
            </a:r>
            <a:r>
              <a:rPr lang="en-US" sz="2800" b="1" i="1" dirty="0" smtClean="0">
                <a:solidFill>
                  <a:srgbClr val="002060"/>
                </a:solidFill>
                <a:latin typeface="Times New Roman" pitchFamily="18"/>
                <a:cs typeface="Times New Roman" pitchFamily="18"/>
              </a:rPr>
              <a:t/>
            </a:r>
            <a:br>
              <a:rPr lang="en-US" sz="2800" b="1" i="1" dirty="0" smtClean="0">
                <a:solidFill>
                  <a:srgbClr val="002060"/>
                </a:solidFill>
                <a:latin typeface="Times New Roman" pitchFamily="18"/>
                <a:cs typeface="Times New Roman" pitchFamily="18"/>
              </a:rPr>
            </a:br>
            <a:r>
              <a:rPr lang="en-US" sz="2800" b="1" i="1" dirty="0" err="1" smtClean="0">
                <a:solidFill>
                  <a:srgbClr val="002060"/>
                </a:solidFill>
                <a:latin typeface="Times New Roman" pitchFamily="18"/>
                <a:cs typeface="Times New Roman" pitchFamily="18"/>
              </a:rPr>
              <a:t>или</a:t>
            </a:r>
            <a:r>
              <a:rPr lang="en-US" sz="2800" b="1" i="1" dirty="0" smtClean="0">
                <a:solidFill>
                  <a:srgbClr val="002060"/>
                </a:solidFill>
                <a:latin typeface="Times New Roman" pitchFamily="18"/>
                <a:cs typeface="Times New Roman" pitchFamily="18"/>
              </a:rPr>
              <a:t> </a:t>
            </a:r>
            <a:r>
              <a:rPr lang="en-US" sz="2800" b="1" i="1" dirty="0" err="1" smtClean="0">
                <a:solidFill>
                  <a:srgbClr val="002060"/>
                </a:solidFill>
                <a:latin typeface="Times New Roman" pitchFamily="18"/>
                <a:cs typeface="Times New Roman" pitchFamily="18"/>
              </a:rPr>
              <a:t>ситуации</a:t>
            </a:r>
            <a:r>
              <a:rPr lang="en-US" sz="2800" b="1" i="1" dirty="0" smtClean="0">
                <a:solidFill>
                  <a:srgbClr val="002060"/>
                </a:solidFill>
                <a:latin typeface="Times New Roman" pitchFamily="18"/>
                <a:cs typeface="Times New Roman" pitchFamily="18"/>
              </a:rPr>
              <a:t>, </a:t>
            </a:r>
            <a:r>
              <a:rPr lang="en-US" sz="2800" b="1" i="1" dirty="0" err="1" smtClean="0">
                <a:solidFill>
                  <a:srgbClr val="002060"/>
                </a:solidFill>
                <a:latin typeface="Times New Roman" pitchFamily="18"/>
                <a:cs typeface="Times New Roman" pitchFamily="18"/>
              </a:rPr>
              <a:t>которые</a:t>
            </a:r>
            <a:r>
              <a:rPr lang="en-US" sz="2800" b="1" i="1" dirty="0" smtClean="0">
                <a:solidFill>
                  <a:srgbClr val="002060"/>
                </a:solidFill>
                <a:latin typeface="Times New Roman" pitchFamily="18"/>
                <a:cs typeface="Times New Roman" pitchFamily="18"/>
              </a:rPr>
              <a:t> </a:t>
            </a:r>
            <a:br>
              <a:rPr lang="en-US" sz="2800" b="1" i="1" dirty="0" smtClean="0">
                <a:solidFill>
                  <a:srgbClr val="002060"/>
                </a:solidFill>
                <a:latin typeface="Times New Roman" pitchFamily="18"/>
                <a:cs typeface="Times New Roman" pitchFamily="18"/>
              </a:rPr>
            </a:br>
            <a:r>
              <a:rPr lang="en-US" sz="2800" b="1" i="1" dirty="0" err="1" smtClean="0">
                <a:solidFill>
                  <a:srgbClr val="002060"/>
                </a:solidFill>
                <a:latin typeface="Times New Roman" pitchFamily="18"/>
                <a:cs typeface="Times New Roman" pitchFamily="18"/>
              </a:rPr>
              <a:t>увеличивают</a:t>
            </a:r>
            <a:r>
              <a:rPr lang="en-US" sz="2800" b="1" i="1" dirty="0" smtClean="0">
                <a:solidFill>
                  <a:srgbClr val="002060"/>
                </a:solidFill>
                <a:latin typeface="Times New Roman" pitchFamily="18"/>
                <a:cs typeface="Times New Roman" pitchFamily="18"/>
              </a:rPr>
              <a:t> </a:t>
            </a:r>
            <a:r>
              <a:rPr lang="en-US" sz="2800" b="1" i="1" dirty="0" err="1" smtClean="0">
                <a:solidFill>
                  <a:srgbClr val="002060"/>
                </a:solidFill>
                <a:latin typeface="Times New Roman" pitchFamily="18"/>
                <a:cs typeface="Times New Roman" pitchFamily="18"/>
              </a:rPr>
              <a:t>влияние</a:t>
            </a:r>
            <a:endParaRPr lang="ru-RU" sz="2800" b="1" i="1" dirty="0" smtClean="0">
              <a:solidFill>
                <a:srgbClr val="002060"/>
              </a:solidFill>
              <a:latin typeface="Times New Roman" pitchFamily="18"/>
              <a:cs typeface="Times New Roman" pitchFamily="18"/>
            </a:endParaRPr>
          </a:p>
          <a:p>
            <a:pPr lvl="0">
              <a:spcBef>
                <a:spcPts val="600"/>
              </a:spcBef>
              <a:buClr>
                <a:srgbClr val="262626"/>
              </a:buClr>
              <a:buNone/>
            </a:pPr>
            <a:r>
              <a:rPr lang="ru-RU" sz="2800" b="1" i="1" dirty="0" smtClean="0">
                <a:solidFill>
                  <a:srgbClr val="002060"/>
                </a:solidFill>
                <a:latin typeface="Times New Roman" pitchFamily="18"/>
                <a:cs typeface="Times New Roman" pitchFamily="18"/>
              </a:rPr>
              <a:t>    </a:t>
            </a:r>
            <a:r>
              <a:rPr lang="en-US" sz="2800" b="1" i="1" dirty="0" err="1" smtClean="0">
                <a:solidFill>
                  <a:srgbClr val="002060"/>
                </a:solidFill>
                <a:latin typeface="Times New Roman" pitchFamily="18"/>
                <a:cs typeface="Times New Roman" pitchFamily="18"/>
              </a:rPr>
              <a:t>травматического</a:t>
            </a:r>
            <a:r>
              <a:rPr lang="en-US" sz="2800" b="1" i="1" dirty="0" smtClean="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события</a:t>
            </a:r>
            <a:endParaRPr lang="en-US" sz="2800" b="1" i="1" dirty="0">
              <a:solidFill>
                <a:srgbClr val="002060"/>
              </a:solidFill>
              <a:latin typeface="Times New Roman" pitchFamily="18"/>
              <a:cs typeface="Times New Roman" pitchFamily="18"/>
            </a:endParaRPr>
          </a:p>
          <a:p>
            <a:pPr lvl="0">
              <a:buNone/>
            </a:pPr>
            <a:r>
              <a:rPr lang="en-US" sz="2800" b="1" i="1" dirty="0">
                <a:solidFill>
                  <a:srgbClr val="002060"/>
                </a:solidFill>
                <a:latin typeface="Times New Roman" pitchFamily="18"/>
                <a:cs typeface="Times New Roman" pitchFamily="18"/>
              </a:rPr>
              <a:t>     </a:t>
            </a:r>
            <a:endParaRPr lang="ru-RU" sz="2800" b="1" i="1" dirty="0" smtClean="0">
              <a:solidFill>
                <a:srgbClr val="002060"/>
              </a:solidFill>
              <a:latin typeface="Times New Roman" pitchFamily="18"/>
              <a:cs typeface="Times New Roman" pitchFamily="18"/>
            </a:endParaRPr>
          </a:p>
          <a:p>
            <a:pPr lvl="0">
              <a:spcBef>
                <a:spcPts val="600"/>
              </a:spcBef>
              <a:buNone/>
            </a:pPr>
            <a:r>
              <a:rPr lang="en-US" sz="2800" b="1" i="1" dirty="0" smtClean="0">
                <a:solidFill>
                  <a:srgbClr val="002060"/>
                </a:solidFill>
                <a:latin typeface="Times New Roman" pitchFamily="18"/>
                <a:cs typeface="Times New Roman" pitchFamily="18"/>
              </a:rPr>
              <a:t>2</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Использование</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сомнитель</a:t>
            </a:r>
            <a:r>
              <a:rPr lang="en-US" sz="2800" b="1" i="1" dirty="0">
                <a:solidFill>
                  <a:srgbClr val="002060"/>
                </a:solidFill>
                <a:latin typeface="Times New Roman" pitchFamily="18"/>
                <a:cs typeface="Times New Roman" pitchFamily="18"/>
              </a:rPr>
              <a:t>-</a:t>
            </a:r>
          </a:p>
          <a:p>
            <a:pPr lvl="0" indent="-74615">
              <a:spcBef>
                <a:spcPts val="600"/>
              </a:spcBef>
              <a:buNone/>
            </a:pPr>
            <a:r>
              <a:rPr lang="en-US" sz="2800" b="1" i="1" dirty="0" err="1">
                <a:solidFill>
                  <a:srgbClr val="002060"/>
                </a:solidFill>
                <a:latin typeface="Times New Roman" pitchFamily="18"/>
                <a:cs typeface="Times New Roman" pitchFamily="18"/>
              </a:rPr>
              <a:t>ной</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информации</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из</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интернет</a:t>
            </a:r>
            <a:r>
              <a:rPr lang="en-US" sz="2800" b="1" i="1" dirty="0">
                <a:solidFill>
                  <a:srgbClr val="002060"/>
                </a:solidFill>
                <a:latin typeface="Times New Roman" pitchFamily="18"/>
                <a:cs typeface="Times New Roman" pitchFamily="18"/>
              </a:rPr>
              <a:t>-</a:t>
            </a:r>
          </a:p>
          <a:p>
            <a:pPr lvl="0" indent="-74615">
              <a:spcBef>
                <a:spcPts val="600"/>
              </a:spcBef>
              <a:buNone/>
            </a:pPr>
            <a:r>
              <a:rPr lang="en-US" sz="2800" b="1" i="1" dirty="0" err="1">
                <a:solidFill>
                  <a:srgbClr val="002060"/>
                </a:solidFill>
                <a:latin typeface="Times New Roman" pitchFamily="18"/>
                <a:cs typeface="Times New Roman" pitchFamily="18"/>
              </a:rPr>
              <a:t>ресурсов</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соц</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сетей</a:t>
            </a:r>
            <a:r>
              <a:rPr lang="en-US" sz="2800" b="1" i="1" dirty="0">
                <a:solidFill>
                  <a:srgbClr val="002060"/>
                </a:solidFill>
                <a:latin typeface="Times New Roman" pitchFamily="18"/>
                <a:cs typeface="Times New Roman" pitchFamily="18"/>
              </a:rPr>
              <a:t>,</a:t>
            </a:r>
            <a:endParaRPr lang="ru-RU" sz="2800" b="1" i="1" dirty="0">
              <a:solidFill>
                <a:srgbClr val="002060"/>
              </a:solidFill>
              <a:latin typeface="Times New Roman" pitchFamily="18"/>
              <a:cs typeface="Times New Roman" pitchFamily="18"/>
            </a:endParaRPr>
          </a:p>
          <a:p>
            <a:pPr lvl="0" indent="-74615">
              <a:spcBef>
                <a:spcPts val="600"/>
              </a:spcBef>
              <a:buNone/>
            </a:pPr>
            <a:r>
              <a:rPr lang="en-US" sz="2800" b="1" i="1" dirty="0" err="1">
                <a:solidFill>
                  <a:srgbClr val="002060"/>
                </a:solidFill>
                <a:latin typeface="Times New Roman" pitchFamily="18"/>
                <a:cs typeface="Times New Roman" pitchFamily="18"/>
              </a:rPr>
              <a:t>оказывающей</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разрушающее</a:t>
            </a:r>
            <a:endParaRPr lang="en-US" sz="2800" b="1" i="1" dirty="0">
              <a:solidFill>
                <a:srgbClr val="002060"/>
              </a:solidFill>
              <a:latin typeface="Times New Roman" pitchFamily="18"/>
              <a:cs typeface="Times New Roman" pitchFamily="18"/>
            </a:endParaRPr>
          </a:p>
          <a:p>
            <a:pPr lvl="0">
              <a:spcBef>
                <a:spcPts val="600"/>
              </a:spcBef>
              <a:buNone/>
            </a:pPr>
            <a:r>
              <a:rPr lang="en-US" sz="2800" b="1" i="1" dirty="0">
                <a:solidFill>
                  <a:srgbClr val="002060"/>
                </a:solidFill>
                <a:latin typeface="Times New Roman" pitchFamily="18"/>
                <a:cs typeface="Times New Roman" pitchFamily="18"/>
              </a:rPr>
              <a:t>   </a:t>
            </a:r>
            <a:r>
              <a:rPr lang="en-US" sz="2800" b="1" i="1" dirty="0" err="1" smtClean="0">
                <a:solidFill>
                  <a:srgbClr val="002060"/>
                </a:solidFill>
                <a:latin typeface="Times New Roman" pitchFamily="18"/>
                <a:cs typeface="Times New Roman" pitchFamily="18"/>
              </a:rPr>
              <a:t>воздействие</a:t>
            </a:r>
            <a:r>
              <a:rPr lang="en-US" sz="2800" b="1" i="1" dirty="0" smtClean="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на</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психику</a:t>
            </a:r>
            <a:r>
              <a:rPr lang="en-US" sz="2800" b="1" i="1" dirty="0">
                <a:solidFill>
                  <a:srgbClr val="002060"/>
                </a:solidFill>
                <a:latin typeface="Times New Roman" pitchFamily="18"/>
                <a:cs typeface="Times New Roman" pitchFamily="18"/>
              </a:rPr>
              <a:t>.                                    </a:t>
            </a:r>
          </a:p>
          <a:p>
            <a:pPr lvl="0">
              <a:buNone/>
            </a:pPr>
            <a:endParaRPr lang="en-US" dirty="0">
              <a:solidFill>
                <a:srgbClr val="002060"/>
              </a:solidFill>
            </a:endParaRPr>
          </a:p>
        </p:txBody>
      </p:sp>
      <p:pic>
        <p:nvPicPr>
          <p:cNvPr id="4" name="Рисунок 5" descr="ID-100253934.jpg"/>
          <p:cNvPicPr>
            <a:picLocks noChangeAspect="1"/>
          </p:cNvPicPr>
          <p:nvPr/>
        </p:nvPicPr>
        <p:blipFill>
          <a:blip r:embed="rId3"/>
          <a:stretch>
            <a:fillRect/>
          </a:stretch>
        </p:blipFill>
        <p:spPr>
          <a:xfrm>
            <a:off x="7602120" y="4048698"/>
            <a:ext cx="4095753" cy="2723677"/>
          </a:xfrm>
          <a:prstGeom prst="rect">
            <a:avLst/>
          </a:prstGeom>
          <a:noFill/>
          <a:ln cap="flat">
            <a:noFill/>
          </a:ln>
        </p:spPr>
      </p:pic>
      <p:pic>
        <p:nvPicPr>
          <p:cNvPr id="5" name="Рисунок 6" descr="ID-100148084.jpg"/>
          <p:cNvPicPr>
            <a:picLocks noChangeAspect="1"/>
          </p:cNvPicPr>
          <p:nvPr/>
        </p:nvPicPr>
        <p:blipFill>
          <a:blip r:embed="rId4"/>
          <a:srcRect l="7869" r="7657"/>
          <a:stretch>
            <a:fillRect/>
          </a:stretch>
        </p:blipFill>
        <p:spPr>
          <a:xfrm>
            <a:off x="8299897" y="1084726"/>
            <a:ext cx="3765041" cy="2963972"/>
          </a:xfrm>
          <a:prstGeom prst="rect">
            <a:avLst/>
          </a:prstGeom>
          <a:noFill/>
          <a:ln cap="flat">
            <a:noFill/>
          </a:ln>
        </p:spPr>
      </p:pic>
    </p:spTree>
    <p:extLst>
      <p:ext uri="{BB962C8B-B14F-4D97-AF65-F5344CB8AC3E}">
        <p14:creationId xmlns:p14="http://schemas.microsoft.com/office/powerpoint/2010/main" val="317682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252663" y="372978"/>
            <a:ext cx="11939337" cy="1275347"/>
          </a:xfrm>
        </p:spPr>
        <p:txBody>
          <a:bodyPr>
            <a:normAutofit fontScale="90000"/>
          </a:bodyPr>
          <a:lstStyle/>
          <a:p>
            <a:pPr lvl="0"/>
            <a:r>
              <a:rPr lang="en-US" sz="2700" dirty="0">
                <a:latin typeface="Times New Roman" pitchFamily="18"/>
                <a:cs typeface="Times New Roman" pitchFamily="18"/>
              </a:rPr>
              <a:t> </a:t>
            </a:r>
            <a:r>
              <a:rPr lang="en-US" sz="2700" b="1" i="1" dirty="0">
                <a:solidFill>
                  <a:srgbClr val="002060"/>
                </a:solidFill>
                <a:latin typeface="Times New Roman" pitchFamily="18"/>
                <a:cs typeface="Times New Roman" pitchFamily="18"/>
              </a:rPr>
              <a:t>3</a:t>
            </a:r>
            <a:r>
              <a:rPr lang="en-US" sz="3100" b="1" i="1" dirty="0">
                <a:solidFill>
                  <a:srgbClr val="002060"/>
                </a:solidFill>
                <a:latin typeface="Times New Roman" pitchFamily="18"/>
                <a:cs typeface="Times New Roman" pitchFamily="18"/>
              </a:rPr>
              <a:t>. Нарушение общения с близкими, с семьей. Конфликты, авторитарный стиль воспитания, игнорирование </a:t>
            </a:r>
            <a:r>
              <a:rPr lang="ru-RU" sz="3100" b="1" i="1" dirty="0" smtClean="0">
                <a:solidFill>
                  <a:srgbClr val="002060"/>
                </a:solidFill>
                <a:latin typeface="Times New Roman" pitchFamily="18"/>
                <a:cs typeface="Times New Roman" pitchFamily="18"/>
              </a:rPr>
              <a:t> </a:t>
            </a:r>
            <a:r>
              <a:rPr lang="en-US" sz="3100" b="1" i="1" dirty="0" smtClean="0">
                <a:solidFill>
                  <a:srgbClr val="002060"/>
                </a:solidFill>
                <a:latin typeface="Times New Roman" pitchFamily="18"/>
                <a:cs typeface="Times New Roman" pitchFamily="18"/>
              </a:rPr>
              <a:t>мнения </a:t>
            </a:r>
            <a:r>
              <a:rPr lang="en-US" sz="3100" b="1" i="1" dirty="0">
                <a:solidFill>
                  <a:srgbClr val="002060"/>
                </a:solidFill>
                <a:latin typeface="Times New Roman" pitchFamily="18"/>
                <a:cs typeface="Times New Roman" pitchFamily="18"/>
              </a:rPr>
              <a:t>ребёнка, его индивидуальных особенностей и т.д.</a:t>
            </a:r>
            <a:br>
              <a:rPr lang="en-US" sz="3100" b="1" i="1" dirty="0">
                <a:solidFill>
                  <a:srgbClr val="002060"/>
                </a:solidFill>
                <a:latin typeface="Times New Roman" pitchFamily="18"/>
                <a:cs typeface="Times New Roman" pitchFamily="18"/>
              </a:rPr>
            </a:br>
            <a:endParaRPr lang="en-US" sz="3100" b="1" i="1" dirty="0">
              <a:solidFill>
                <a:srgbClr val="002060"/>
              </a:solidFill>
              <a:latin typeface="Times New Roman" pitchFamily="18"/>
              <a:cs typeface="Times New Roman" pitchFamily="18"/>
            </a:endParaRPr>
          </a:p>
        </p:txBody>
      </p:sp>
      <p:pic>
        <p:nvPicPr>
          <p:cNvPr id="5" name="Объект 3" descr="подростки-2.jpg"/>
          <p:cNvPicPr>
            <a:picLocks noChangeAspect="1"/>
          </p:cNvPicPr>
          <p:nvPr/>
        </p:nvPicPr>
        <p:blipFill>
          <a:blip r:embed="rId3"/>
          <a:stretch>
            <a:fillRect/>
          </a:stretch>
        </p:blipFill>
        <p:spPr>
          <a:xfrm>
            <a:off x="2298951" y="4602035"/>
            <a:ext cx="2995044" cy="1683309"/>
          </a:xfrm>
          <a:prstGeom prst="rect">
            <a:avLst/>
          </a:prstGeom>
          <a:noFill/>
          <a:ln cap="flat">
            <a:noFill/>
          </a:ln>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828" y="1792857"/>
            <a:ext cx="5265373" cy="3368691"/>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01" y="2150698"/>
            <a:ext cx="4105026" cy="2165533"/>
          </a:xfrm>
          <a:prstGeom prst="rect">
            <a:avLst/>
          </a:prstGeom>
        </p:spPr>
      </p:pic>
    </p:spTree>
    <p:extLst>
      <p:ext uri="{BB962C8B-B14F-4D97-AF65-F5344CB8AC3E}">
        <p14:creationId xmlns:p14="http://schemas.microsoft.com/office/powerpoint/2010/main" val="323023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36885" y="360947"/>
            <a:ext cx="11855116" cy="1696453"/>
          </a:xfrm>
        </p:spPr>
        <p:txBody>
          <a:bodyPr lIns="0" tIns="0" rIns="0" bIns="0" anchor="ctr">
            <a:normAutofit/>
          </a:bodyPr>
          <a:lstStyle/>
          <a:p>
            <a:pPr lvl="0" indent="358773">
              <a:spcBef>
                <a:spcPts val="250"/>
              </a:spcBef>
              <a:spcAft>
                <a:spcPts val="1415"/>
              </a:spcAft>
            </a:pPr>
            <a:r>
              <a:rPr lang="en-US" sz="2800" b="1" i="1" dirty="0">
                <a:solidFill>
                  <a:srgbClr val="002060"/>
                </a:solidFill>
                <a:latin typeface="Times New Roman" pitchFamily="18"/>
                <a:cs typeface="Times New Roman" pitchFamily="18"/>
              </a:rPr>
              <a:t>Родители – самые важные, значимые и любимые для ребенка люди, которые могут создать психологически безопасную атмосферу в семье, а также оказать экстренную помощь своим детям.</a:t>
            </a:r>
          </a:p>
        </p:txBody>
      </p:sp>
      <p:sp>
        <p:nvSpPr>
          <p:cNvPr id="3" name="TextBox 3"/>
          <p:cNvSpPr txBox="1"/>
          <p:nvPr/>
        </p:nvSpPr>
        <p:spPr>
          <a:xfrm>
            <a:off x="782053" y="2057400"/>
            <a:ext cx="10388028" cy="385343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0000"/>
                </a:solidFill>
                <a:uFillTx/>
                <a:latin typeface="Times New Roman" pitchFamily="18"/>
                <a:ea typeface="Microsoft YaHei" pitchFamily="2"/>
                <a:cs typeface="Times New Roman" pitchFamily="18"/>
              </a:rPr>
              <a:t>   </a:t>
            </a:r>
            <a:r>
              <a:rPr lang="ru-RU" sz="2800" b="0" i="0" u="sng" strike="noStrike" kern="1200" cap="none" spc="0" baseline="0" dirty="0" smtClean="0">
                <a:solidFill>
                  <a:srgbClr val="002060"/>
                </a:solidFill>
                <a:uFillTx/>
                <a:latin typeface="Times New Roman" pitchFamily="18"/>
                <a:ea typeface="Microsoft YaHei" pitchFamily="2"/>
                <a:cs typeface="Times New Roman" pitchFamily="18"/>
              </a:rPr>
              <a:t>Важнейшими составляющими</a:t>
            </a:r>
            <a:r>
              <a:rPr lang="ru-RU" sz="2800" b="0" i="0" u="sng" strike="noStrike" kern="1200" cap="none" spc="0" dirty="0" smtClean="0">
                <a:solidFill>
                  <a:srgbClr val="002060"/>
                </a:solidFill>
                <a:uFillTx/>
                <a:latin typeface="Times New Roman" pitchFamily="18"/>
                <a:ea typeface="Microsoft YaHei" pitchFamily="2"/>
                <a:cs typeface="Times New Roman" pitchFamily="18"/>
              </a:rPr>
              <a:t> в </a:t>
            </a:r>
            <a:r>
              <a:rPr lang="en-US" sz="2800" b="0" i="0" u="none" strike="noStrike" kern="1200" cap="none" spc="0" baseline="0" dirty="0" err="1" smtClean="0">
                <a:solidFill>
                  <a:srgbClr val="002060"/>
                </a:solidFill>
                <a:uFillTx/>
                <a:latin typeface="Times New Roman" pitchFamily="18"/>
                <a:ea typeface="Microsoft YaHei" pitchFamily="2"/>
                <a:cs typeface="Times New Roman" pitchFamily="18"/>
              </a:rPr>
              <a:t>оказания</a:t>
            </a:r>
            <a:r>
              <a:rPr lang="en-US" sz="2800" b="0" i="0" u="none" strike="noStrike" kern="1200" cap="none" spc="0" baseline="0" dirty="0" smtClean="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smtClean="0">
                <a:solidFill>
                  <a:srgbClr val="002060"/>
                </a:solidFill>
                <a:uFillTx/>
                <a:latin typeface="Times New Roman" pitchFamily="18"/>
                <a:ea typeface="Microsoft YaHei" pitchFamily="2"/>
                <a:cs typeface="Times New Roman" pitchFamily="18"/>
              </a:rPr>
              <a:t>помо</a:t>
            </a:r>
            <a:r>
              <a:rPr lang="ru-RU" sz="2800" b="0" i="0" u="none" strike="noStrike" kern="1200" cap="none" spc="0" baseline="0" dirty="0" err="1" smtClean="0">
                <a:solidFill>
                  <a:srgbClr val="002060"/>
                </a:solidFill>
                <a:uFillTx/>
                <a:latin typeface="Times New Roman" pitchFamily="18"/>
                <a:ea typeface="Microsoft YaHei" pitchFamily="2"/>
                <a:cs typeface="Times New Roman" pitchFamily="18"/>
              </a:rPr>
              <a:t>щ</a:t>
            </a:r>
            <a:r>
              <a:rPr lang="en-US" sz="2800" b="0" i="0" u="none" strike="noStrike" kern="1200" cap="none" spc="0" baseline="0" dirty="0" smtClean="0">
                <a:solidFill>
                  <a:srgbClr val="002060"/>
                </a:solidFill>
                <a:uFillTx/>
                <a:latin typeface="Times New Roman" pitchFamily="18"/>
                <a:ea typeface="Microsoft YaHei" pitchFamily="2"/>
                <a:cs typeface="Times New Roman" pitchFamily="18"/>
              </a:rPr>
              <a:t>и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перенесшим</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психологическую</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травму</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в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результате</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влияния</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экстремальных</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ситуаций</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являются</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1" i="1" u="none" strike="noStrike" kern="1200" cap="none" spc="0" baseline="0" dirty="0" err="1">
                <a:solidFill>
                  <a:srgbClr val="002060"/>
                </a:solidFill>
                <a:uFillTx/>
                <a:latin typeface="Times New Roman" pitchFamily="18"/>
                <a:ea typeface="Microsoft YaHei" pitchFamily="2"/>
                <a:cs typeface="Times New Roman" pitchFamily="18"/>
              </a:rPr>
              <a:t>безотлагательность</a:t>
            </a:r>
            <a:r>
              <a:rPr lang="en-US" sz="2800" b="1" i="1" u="none" strike="noStrike" kern="1200" cap="none" spc="0" baseline="0" dirty="0">
                <a:solidFill>
                  <a:srgbClr val="002060"/>
                </a:solidFill>
                <a:uFillTx/>
                <a:latin typeface="Times New Roman" pitchFamily="18"/>
                <a:ea typeface="Microsoft YaHei" pitchFamily="2"/>
                <a:cs typeface="Times New Roman" pitchFamily="18"/>
              </a:rPr>
              <a:t> и </a:t>
            </a:r>
            <a:r>
              <a:rPr lang="en-US" sz="2800" b="1" i="1" u="none" strike="noStrike" kern="1200" cap="none" spc="0" baseline="0" dirty="0" err="1">
                <a:solidFill>
                  <a:srgbClr val="002060"/>
                </a:solidFill>
                <a:uFillTx/>
                <a:latin typeface="Times New Roman" pitchFamily="18"/>
                <a:ea typeface="Microsoft YaHei" pitchFamily="2"/>
                <a:cs typeface="Times New Roman" pitchFamily="18"/>
              </a:rPr>
              <a:t>приближенность</a:t>
            </a:r>
            <a:r>
              <a:rPr lang="en-US" sz="2800" b="1" i="1" u="none" strike="noStrike" kern="1200" cap="none" spc="0" baseline="0" dirty="0">
                <a:solidFill>
                  <a:srgbClr val="002060"/>
                </a:solidFill>
                <a:uFillTx/>
                <a:latin typeface="Times New Roman" pitchFamily="18"/>
                <a:ea typeface="Microsoft YaHei" pitchFamily="2"/>
                <a:cs typeface="Times New Roman" pitchFamily="18"/>
              </a:rPr>
              <a:t> к </a:t>
            </a:r>
            <a:r>
              <a:rPr lang="en-US" sz="2800" b="1" i="1" u="none" strike="noStrike" kern="1200" cap="none" spc="0" baseline="0" dirty="0" err="1">
                <a:solidFill>
                  <a:srgbClr val="002060"/>
                </a:solidFill>
                <a:uFillTx/>
                <a:latin typeface="Times New Roman" pitchFamily="18"/>
                <a:ea typeface="Microsoft YaHei" pitchFamily="2"/>
                <a:cs typeface="Times New Roman" pitchFamily="18"/>
              </a:rPr>
              <a:t>месту</a:t>
            </a:r>
            <a:r>
              <a:rPr lang="en-US" sz="2800" b="1" i="1" u="none" strike="noStrike" kern="1200" cap="none" spc="0" baseline="0" dirty="0">
                <a:solidFill>
                  <a:srgbClr val="002060"/>
                </a:solidFill>
                <a:uFillTx/>
                <a:latin typeface="Times New Roman" pitchFamily="18"/>
                <a:ea typeface="Microsoft YaHei" pitchFamily="2"/>
                <a:cs typeface="Times New Roman" pitchFamily="18"/>
              </a:rPr>
              <a:t> </a:t>
            </a:r>
            <a:r>
              <a:rPr lang="en-US" sz="2800" b="1" i="1" u="none" strike="noStrike" kern="1200" cap="none" spc="0" baseline="0" dirty="0" err="1">
                <a:solidFill>
                  <a:srgbClr val="002060"/>
                </a:solidFill>
                <a:uFillTx/>
                <a:latin typeface="Times New Roman" pitchFamily="18"/>
                <a:ea typeface="Microsoft YaHei" pitchFamily="2"/>
                <a:cs typeface="Times New Roman" pitchFamily="18"/>
              </a:rPr>
              <a:t>событий</a:t>
            </a:r>
            <a:r>
              <a:rPr lang="en-US" sz="2800" b="1" i="1"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родители</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могут</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оказаться</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первыми</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кто</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будет</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рядом</a:t>
            </a:r>
            <a:r>
              <a:rPr lang="en-US" sz="2800" b="0" i="0" u="none" strike="noStrike" kern="1200" cap="none" spc="0" baseline="0" dirty="0" smtClean="0">
                <a:solidFill>
                  <a:srgbClr val="002060"/>
                </a:solidFill>
                <a:uFillTx/>
                <a:latin typeface="Times New Roman" pitchFamily="18"/>
                <a:ea typeface="Microsoft YaHei" pitchFamily="2"/>
                <a:cs typeface="Times New Roman" pitchFamily="18"/>
              </a:rPr>
              <a:t>.</a:t>
            </a:r>
            <a:endParaRPr lang="ru-RU" sz="2800" b="0" i="0" u="none" strike="noStrike" kern="1200" cap="none" spc="0" baseline="0" dirty="0" smtClean="0">
              <a:solidFill>
                <a:srgbClr val="00206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2060"/>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Знание</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основных</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способов</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экстренной</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smtClean="0">
                <a:solidFill>
                  <a:srgbClr val="002060"/>
                </a:solidFill>
                <a:uFillTx/>
                <a:latin typeface="Times New Roman" pitchFamily="18"/>
                <a:ea typeface="Microsoft YaHei" pitchFamily="2"/>
                <a:cs typeface="Times New Roman" pitchFamily="18"/>
              </a:rPr>
              <a:t>помо</a:t>
            </a:r>
            <a:r>
              <a:rPr lang="ru-RU" sz="2800" b="0" i="0" u="none" strike="noStrike" kern="1200" cap="none" spc="0" baseline="0" dirty="0" err="1" smtClean="0">
                <a:solidFill>
                  <a:srgbClr val="002060"/>
                </a:solidFill>
                <a:uFillTx/>
                <a:latin typeface="Times New Roman" pitchFamily="18"/>
                <a:ea typeface="Microsoft YaHei" pitchFamily="2"/>
                <a:cs typeface="Times New Roman" pitchFamily="18"/>
              </a:rPr>
              <a:t>щ</a:t>
            </a:r>
            <a:r>
              <a:rPr lang="en-US" sz="2800" b="0" i="0" u="none" strike="noStrike" kern="1200" cap="none" spc="0" baseline="0" dirty="0" smtClean="0">
                <a:solidFill>
                  <a:srgbClr val="002060"/>
                </a:solidFill>
                <a:uFillTx/>
                <a:latin typeface="Times New Roman" pitchFamily="18"/>
                <a:ea typeface="Microsoft YaHei" pitchFamily="2"/>
                <a:cs typeface="Times New Roman" pitchFamily="18"/>
              </a:rPr>
              <a:t>и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при</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травматической</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ситуации</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поможет</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избежать</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тяжелых</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0" i="0" u="none" strike="noStrike" kern="1200" cap="none" spc="0" baseline="0" dirty="0" err="1">
                <a:solidFill>
                  <a:srgbClr val="002060"/>
                </a:solidFill>
                <a:uFillTx/>
                <a:latin typeface="Times New Roman" pitchFamily="18"/>
                <a:ea typeface="Microsoft YaHei" pitchFamily="2"/>
                <a:cs typeface="Times New Roman" pitchFamily="18"/>
              </a:rPr>
              <a:t>последствий</a:t>
            </a:r>
            <a:r>
              <a:rPr lang="en-US" sz="2800" b="0" i="0" u="none" strike="noStrike" kern="1200" cap="none" spc="0" baseline="0" dirty="0">
                <a:solidFill>
                  <a:srgbClr val="002060"/>
                </a:solidFill>
                <a:uFillTx/>
                <a:latin typeface="Times New Roman" pitchFamily="18"/>
                <a:ea typeface="Microsoft YaHei" pitchFamily="2"/>
                <a:cs typeface="Times New Roman" pitchFamily="18"/>
              </a:rPr>
              <a:t>. </a:t>
            </a:r>
            <a:r>
              <a:rPr lang="en-US" sz="2800" b="1" i="1" u="none" strike="noStrike" kern="1200" cap="none" spc="0" baseline="0" dirty="0">
                <a:solidFill>
                  <a:srgbClr val="002060"/>
                </a:solidFill>
                <a:uFillTx/>
                <a:latin typeface="Times New Roman" pitchFamily="18"/>
                <a:ea typeface="Microsoft YaHei" pitchFamily="2"/>
                <a:cs typeface="Times New Roman" pitchFamily="18"/>
              </a:rPr>
              <a:t> </a:t>
            </a:r>
          </a:p>
        </p:txBody>
      </p:sp>
    </p:spTree>
    <p:extLst>
      <p:ext uri="{BB962C8B-B14F-4D97-AF65-F5344CB8AC3E}">
        <p14:creationId xmlns:p14="http://schemas.microsoft.com/office/powerpoint/2010/main" val="339890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1" y="445168"/>
            <a:ext cx="12192000" cy="3156870"/>
          </a:xfrm>
        </p:spPr>
        <p:txBody>
          <a:bodyPr anchorCtr="1">
            <a:normAutofit/>
          </a:bodyPr>
          <a:lstStyle/>
          <a:p>
            <a:pPr lvl="0" algn="ctr"/>
            <a:r>
              <a:rPr lang="en-US" sz="2800" b="1" i="1" dirty="0" err="1" smtClean="0">
                <a:solidFill>
                  <a:srgbClr val="002060"/>
                </a:solidFill>
                <a:latin typeface="Times New Roman" pitchFamily="18"/>
                <a:cs typeface="Times New Roman" pitchFamily="18"/>
              </a:rPr>
              <a:t>Родители</a:t>
            </a:r>
            <a:r>
              <a:rPr lang="ru-RU" sz="2800" b="1" i="1" dirty="0" smtClean="0">
                <a:solidFill>
                  <a:srgbClr val="002060"/>
                </a:solidFill>
                <a:latin typeface="Times New Roman" pitchFamily="18"/>
                <a:cs typeface="Times New Roman" pitchFamily="18"/>
              </a:rPr>
              <a:t> , как и педагоги и кураторы </a:t>
            </a:r>
            <a:r>
              <a:rPr lang="en-US" sz="2800" b="1" i="1" dirty="0" smtClean="0">
                <a:solidFill>
                  <a:srgbClr val="002060"/>
                </a:solidFill>
                <a:latin typeface="Times New Roman" pitchFamily="18"/>
                <a:cs typeface="Times New Roman" pitchFamily="18"/>
              </a:rPr>
              <a:t> </a:t>
            </a:r>
            <a:r>
              <a:rPr lang="en-US" sz="2800" b="1" i="1" dirty="0" err="1" smtClean="0">
                <a:solidFill>
                  <a:srgbClr val="002060"/>
                </a:solidFill>
                <a:latin typeface="Times New Roman" pitchFamily="18"/>
                <a:cs typeface="Times New Roman" pitchFamily="18"/>
              </a:rPr>
              <a:t>первыми</a:t>
            </a:r>
            <a:r>
              <a:rPr lang="ru-RU" sz="2800" b="1" i="1" dirty="0" smtClean="0">
                <a:solidFill>
                  <a:srgbClr val="002060"/>
                </a:solidFill>
                <a:latin typeface="Times New Roman" pitchFamily="18"/>
                <a:cs typeface="Times New Roman" pitchFamily="18"/>
              </a:rPr>
              <a:t> </a:t>
            </a:r>
            <a:r>
              <a:rPr lang="en-US" sz="2800" b="1" i="1" dirty="0" smtClean="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могут</a:t>
            </a:r>
            <a:r>
              <a:rPr lang="en-US" sz="2800" b="1" i="1" dirty="0">
                <a:solidFill>
                  <a:srgbClr val="002060"/>
                </a:solidFill>
                <a:latin typeface="Times New Roman" pitchFamily="18"/>
                <a:cs typeface="Times New Roman" pitchFamily="18"/>
              </a:rPr>
              <a:t> </a:t>
            </a:r>
            <a:r>
              <a:rPr lang="en-US" sz="2800" b="1" i="1" dirty="0" err="1">
                <a:solidFill>
                  <a:srgbClr val="002060"/>
                </a:solidFill>
                <a:latin typeface="Times New Roman" pitchFamily="18"/>
                <a:cs typeface="Times New Roman" pitchFamily="18"/>
              </a:rPr>
              <a:t>заметить</a:t>
            </a:r>
            <a:r>
              <a:rPr lang="en-US" sz="2800" b="1" i="1" dirty="0">
                <a:solidFill>
                  <a:srgbClr val="002060"/>
                </a:solidFill>
                <a:latin typeface="Times New Roman" pitchFamily="18"/>
                <a:cs typeface="Times New Roman" pitchFamily="18"/>
              </a:rPr>
              <a:t> </a:t>
            </a:r>
            <a:r>
              <a:rPr lang="ru-RU" sz="2800" b="1" i="1" dirty="0" smtClean="0">
                <a:solidFill>
                  <a:srgbClr val="002060"/>
                </a:solidFill>
                <a:latin typeface="Times New Roman" pitchFamily="18"/>
                <a:cs typeface="Times New Roman" pitchFamily="18"/>
              </a:rPr>
              <a:t>такие нарушения в </a:t>
            </a:r>
            <a:r>
              <a:rPr lang="en-US" sz="2800" b="1" i="1" dirty="0" err="1" smtClean="0">
                <a:solidFill>
                  <a:srgbClr val="002060"/>
                </a:solidFill>
                <a:latin typeface="Times New Roman" pitchFamily="18"/>
                <a:cs typeface="Times New Roman" pitchFamily="18"/>
              </a:rPr>
              <a:t>поведени</a:t>
            </a:r>
            <a:r>
              <a:rPr lang="ru-RU" sz="2800" b="1" i="1" dirty="0" smtClean="0">
                <a:solidFill>
                  <a:srgbClr val="002060"/>
                </a:solidFill>
                <a:latin typeface="Times New Roman" pitchFamily="18"/>
                <a:cs typeface="Times New Roman" pitchFamily="18"/>
              </a:rPr>
              <a:t>и</a:t>
            </a:r>
            <a:r>
              <a:rPr lang="en-US" sz="2800" b="1" i="1" dirty="0" smtClean="0">
                <a:solidFill>
                  <a:srgbClr val="002060"/>
                </a:solidFill>
                <a:latin typeface="Times New Roman" pitchFamily="18"/>
                <a:cs typeface="Times New Roman" pitchFamily="18"/>
              </a:rPr>
              <a:t> </a:t>
            </a:r>
            <a:r>
              <a:rPr lang="ru-RU" sz="2800" b="1" i="1" dirty="0" smtClean="0">
                <a:solidFill>
                  <a:srgbClr val="002060"/>
                </a:solidFill>
                <a:latin typeface="Times New Roman" pitchFamily="18"/>
                <a:cs typeface="Times New Roman" pitchFamily="18"/>
              </a:rPr>
              <a:t>как </a:t>
            </a:r>
            <a:r>
              <a:rPr lang="en-US" sz="2800" b="1" dirty="0" err="1" smtClean="0">
                <a:solidFill>
                  <a:srgbClr val="002060"/>
                </a:solidFill>
                <a:latin typeface="Times New Roman" pitchFamily="18"/>
                <a:cs typeface="Times New Roman" pitchFamily="18"/>
              </a:rPr>
              <a:t>апатию</a:t>
            </a:r>
            <a:r>
              <a:rPr lang="en-US" sz="2800" dirty="0">
                <a:solidFill>
                  <a:srgbClr val="002060"/>
                </a:solidFill>
                <a:latin typeface="Times New Roman" pitchFamily="18"/>
                <a:cs typeface="Times New Roman" pitchFamily="18"/>
              </a:rPr>
              <a:t>, </a:t>
            </a:r>
            <a:r>
              <a:rPr lang="en-US" sz="2800" b="1" dirty="0" err="1">
                <a:solidFill>
                  <a:srgbClr val="002060"/>
                </a:solidFill>
                <a:latin typeface="Times New Roman" pitchFamily="18"/>
                <a:cs typeface="Times New Roman" pitchFamily="18"/>
              </a:rPr>
              <a:t>неверие</a:t>
            </a:r>
            <a:r>
              <a:rPr lang="en-US" sz="2800" b="1" dirty="0">
                <a:solidFill>
                  <a:srgbClr val="002060"/>
                </a:solidFill>
                <a:latin typeface="Times New Roman" pitchFamily="18"/>
                <a:cs typeface="Times New Roman" pitchFamily="18"/>
              </a:rPr>
              <a:t> в </a:t>
            </a:r>
            <a:r>
              <a:rPr lang="en-US" sz="2800" b="1" dirty="0" err="1">
                <a:solidFill>
                  <a:srgbClr val="002060"/>
                </a:solidFill>
                <a:latin typeface="Times New Roman" pitchFamily="18"/>
                <a:cs typeface="Times New Roman" pitchFamily="18"/>
              </a:rPr>
              <a:t>личные</a:t>
            </a:r>
            <a:r>
              <a:rPr lang="en-US" sz="2800" b="1" dirty="0">
                <a:solidFill>
                  <a:srgbClr val="002060"/>
                </a:solidFill>
                <a:latin typeface="Times New Roman" pitchFamily="18"/>
                <a:cs typeface="Times New Roman" pitchFamily="18"/>
              </a:rPr>
              <a:t> </a:t>
            </a:r>
            <a:r>
              <a:rPr lang="en-US" sz="2800" b="1" dirty="0" err="1">
                <a:solidFill>
                  <a:srgbClr val="002060"/>
                </a:solidFill>
                <a:latin typeface="Times New Roman" pitchFamily="18"/>
                <a:cs typeface="Times New Roman" pitchFamily="18"/>
              </a:rPr>
              <a:t>перспективы</a:t>
            </a:r>
            <a:r>
              <a:rPr lang="en-US" sz="2800" b="1" dirty="0">
                <a:solidFill>
                  <a:srgbClr val="002060"/>
                </a:solidFill>
                <a:latin typeface="Times New Roman" pitchFamily="18"/>
                <a:cs typeface="Times New Roman" pitchFamily="18"/>
              </a:rPr>
              <a:t>, </a:t>
            </a:r>
            <a:r>
              <a:rPr lang="en-US" sz="2800" b="1" dirty="0" err="1">
                <a:solidFill>
                  <a:srgbClr val="002060"/>
                </a:solidFill>
                <a:latin typeface="Times New Roman" pitchFamily="18"/>
                <a:cs typeface="Times New Roman" pitchFamily="18"/>
              </a:rPr>
              <a:t>снижение</a:t>
            </a:r>
            <a:r>
              <a:rPr lang="en-US" sz="2800" b="1" dirty="0">
                <a:solidFill>
                  <a:srgbClr val="002060"/>
                </a:solidFill>
                <a:latin typeface="Times New Roman" pitchFamily="18"/>
                <a:cs typeface="Times New Roman" pitchFamily="18"/>
              </a:rPr>
              <a:t> </a:t>
            </a:r>
            <a:r>
              <a:rPr lang="en-US" sz="2800" b="1" dirty="0" err="1">
                <a:solidFill>
                  <a:srgbClr val="002060"/>
                </a:solidFill>
                <a:latin typeface="Times New Roman" pitchFamily="18"/>
                <a:cs typeface="Times New Roman" pitchFamily="18"/>
              </a:rPr>
              <a:t>творческой</a:t>
            </a:r>
            <a:r>
              <a:rPr lang="en-US" sz="2800" b="1" dirty="0">
                <a:solidFill>
                  <a:srgbClr val="002060"/>
                </a:solidFill>
                <a:latin typeface="Times New Roman" pitchFamily="18"/>
                <a:cs typeface="Times New Roman" pitchFamily="18"/>
              </a:rPr>
              <a:t> и </a:t>
            </a:r>
            <a:r>
              <a:rPr lang="en-US" sz="2800" b="1" dirty="0" err="1">
                <a:solidFill>
                  <a:srgbClr val="002060"/>
                </a:solidFill>
                <a:latin typeface="Times New Roman" pitchFamily="18"/>
                <a:cs typeface="Times New Roman" pitchFamily="18"/>
              </a:rPr>
              <a:t>витальной</a:t>
            </a:r>
            <a:r>
              <a:rPr lang="en-US" sz="2800" b="1" dirty="0">
                <a:solidFill>
                  <a:srgbClr val="002060"/>
                </a:solidFill>
                <a:latin typeface="Times New Roman" pitchFamily="18"/>
                <a:cs typeface="Times New Roman" pitchFamily="18"/>
              </a:rPr>
              <a:t> </a:t>
            </a:r>
            <a:r>
              <a:rPr lang="en-US" sz="2800" b="1" dirty="0" err="1">
                <a:solidFill>
                  <a:srgbClr val="002060"/>
                </a:solidFill>
                <a:latin typeface="Times New Roman" pitchFamily="18"/>
                <a:cs typeface="Times New Roman" pitchFamily="18"/>
              </a:rPr>
              <a:t>активности</a:t>
            </a:r>
            <a:r>
              <a:rPr lang="en-US" sz="2800" b="1" dirty="0">
                <a:solidFill>
                  <a:srgbClr val="002060"/>
                </a:solidFill>
                <a:latin typeface="Times New Roman" pitchFamily="18"/>
                <a:cs typeface="Times New Roman" pitchFamily="18"/>
              </a:rPr>
              <a:t>.  </a:t>
            </a:r>
            <a:r>
              <a:rPr lang="en-US" b="1" dirty="0">
                <a:solidFill>
                  <a:srgbClr val="002060"/>
                </a:solidFill>
                <a:latin typeface="Times New Roman" pitchFamily="18"/>
                <a:cs typeface="Times New Roman" pitchFamily="18"/>
              </a:rPr>
              <a:t/>
            </a:r>
            <a:br>
              <a:rPr lang="en-US" b="1" dirty="0">
                <a:solidFill>
                  <a:srgbClr val="002060"/>
                </a:solidFill>
                <a:latin typeface="Times New Roman" pitchFamily="18"/>
                <a:cs typeface="Times New Roman" pitchFamily="18"/>
              </a:rPr>
            </a:br>
            <a:endParaRPr lang="en-US" b="1" dirty="0">
              <a:solidFill>
                <a:srgbClr val="002060"/>
              </a:solidFill>
              <a:latin typeface="Times New Roman" pitchFamily="18"/>
              <a:cs typeface="Times New Roman" pitchFamily="18"/>
            </a:endParaRPr>
          </a:p>
        </p:txBody>
      </p:sp>
      <p:pic>
        <p:nvPicPr>
          <p:cNvPr id="4" name="Объект 3"/>
          <p:cNvPicPr>
            <a:picLocks noChangeAspect="1"/>
          </p:cNvPicPr>
          <p:nvPr/>
        </p:nvPicPr>
        <p:blipFill>
          <a:blip r:embed="rId3"/>
          <a:stretch>
            <a:fillRect/>
          </a:stretch>
        </p:blipFill>
        <p:spPr>
          <a:xfrm>
            <a:off x="6340660" y="1959610"/>
            <a:ext cx="3222171" cy="2416631"/>
          </a:xfrm>
          <a:prstGeom prst="rect">
            <a:avLst/>
          </a:prstGeom>
          <a:noFill/>
          <a:ln cap="flat">
            <a:noFill/>
          </a:ln>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31" y="2399518"/>
            <a:ext cx="4873800" cy="3243292"/>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3284" y="4405855"/>
            <a:ext cx="5041231" cy="2208991"/>
          </a:xfrm>
          <a:prstGeom prst="rect">
            <a:avLst/>
          </a:prstGeom>
        </p:spPr>
      </p:pic>
    </p:spTree>
    <p:extLst>
      <p:ext uri="{BB962C8B-B14F-4D97-AF65-F5344CB8AC3E}">
        <p14:creationId xmlns:p14="http://schemas.microsoft.com/office/powerpoint/2010/main" val="329046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Аспект">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324</TotalTime>
  <Words>1955</Words>
  <Application>Microsoft Office PowerPoint</Application>
  <PresentationFormat>Широкоэкранный</PresentationFormat>
  <Paragraphs>94</Paragraphs>
  <Slides>22</Slides>
  <Notes>7</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22</vt:i4>
      </vt:variant>
    </vt:vector>
  </HeadingPairs>
  <TitlesOfParts>
    <vt:vector size="34" baseType="lpstr">
      <vt:lpstr>Microsoft YaHei</vt:lpstr>
      <vt:lpstr>a_MonumentoTitul</vt:lpstr>
      <vt:lpstr>Arial</vt:lpstr>
      <vt:lpstr>Calibri</vt:lpstr>
      <vt:lpstr>Candara</vt:lpstr>
      <vt:lpstr>Lucida Sans Unicode</vt:lpstr>
      <vt:lpstr>Tahoma</vt:lpstr>
      <vt:lpstr>Times New Roman</vt:lpstr>
      <vt:lpstr>Trebuchet MS</vt:lpstr>
      <vt:lpstr>Wingdings</vt:lpstr>
      <vt:lpstr>Wingdings 3</vt:lpstr>
      <vt:lpstr>Аспект</vt:lpstr>
      <vt:lpstr>Роль семьи и образования в профилактике посттравматических стрессовых расстройтв (ПТСР)  в раннем юношеском возрасте</vt:lpstr>
      <vt:lpstr>ОТ ДЕТСТВА К ВЗРОСЛОСТИ  </vt:lpstr>
      <vt:lpstr>Уязвимость данного возраста:</vt:lpstr>
      <vt:lpstr>          Проявление посттравматического стрессового расстройства у юношей и подростков напоминает эти проявления у взрослых. Тем не менее есть определённые различия, отражающие фундаментальные, хотя пока еще точно не выясненные нейрофизиологические различия между детьми и взрослыми.       -Чувство стыда и обиды травматизирует социальную позицию ребенка и приводит его к поискам новой социальной общности.      -Поведение  характеризуется бездельем, нескромностью в сексуальном поведении, руганью и деликвентностью.     - Протесты и не восприятие никаких авторитетов.      - Антисоциальное поведение, опасное для жизни. </vt:lpstr>
      <vt:lpstr>       В отличие от взрослых, перенесших травматическое событие, дети обычно не вытесняют травм.   Они дают его ясную и четкую оценку.   Не отрицая психотравмирующего события и не забывая его, юноши вместе с тем и не жалуются на непроизвольную ретроспекцию (на то, что в сознании непроизвольно всплывают отдельные эпизоды травмирующего события). </vt:lpstr>
      <vt:lpstr>Факторы, усиливающие вероятность развития ПТСР  </vt:lpstr>
      <vt:lpstr> 3. Нарушение общения с близкими, с семьей. Конфликты, авторитарный стиль воспитания, игнорирование  мнения ребёнка, его индивидуальных особенностей и т.д. </vt:lpstr>
      <vt:lpstr>Родители – самые важные, значимые и любимые для ребенка люди, которые могут создать психологически безопасную атмосферу в семье, а также оказать экстренную помощь своим детям.</vt:lpstr>
      <vt:lpstr>Родители , как и педагоги и кураторы  первыми  могут заметить такие нарушения в поведении как апатию, неверие в личные перспективы, снижение творческой и витальной активности.   </vt:lpstr>
      <vt:lpstr>Презентация PowerPoint</vt:lpstr>
      <vt:lpstr>АПАТИЯ Признаки апатии - безразличное отношение к окружающему - вялость, заторможенность - речь медленная, с большими паузами  Помощь: 1. Поговорите с пострадавшим. Задайте ему несколько самых простых вопросов : «КАК ТЕБЯ ЗОВУТ?» «КАК ТЫ СЕБЯ ЧУВСТВУЕШЬ?» «ХОЧЕШЬ ЕСТЬ, ПИТЬ?» 2. Проводите пострадавшего к месту отдыха, помогите удобно устроиться (обязательно снять обувь).  3. Возьмите пострадавшего за руку или положите свою руку ему на лоб. 4. Дайте пострадавшему возможность поспать или просто полежать. </vt:lpstr>
      <vt:lpstr>СТУПОР Признаки ступора   резкое снижение или отсутствие произволь­ных движений и речи • отсутствие реакций на внешние раздражите­ли (шум, свет, прикосновения, щипки) • «застывание» в определенной позе, оцепене­ние, состояние полной неподвижности • возможно напряжение отдельных групп мышц Помощь: 1. Согните пострадавшему пальцы на обеих руках и прижмите их к основанию ладони. Большие пальцы должны быть выставлены наружу. 2. Кончиками большого и указательного пальцев массируйте пострадавшему точки, расположенные на лбу, над глазами ровно посредине между линией роста волос и бровями, четко над зрачками. 3. Ладонь свободной руки положите на грудь пострадавшего. Подстройте свое дыхание под ритм его дыхания. 4.  Человек, находясь в ступоре, может слышать и видеть. Поэтому говорите ему на ухо тихо, медленно и четко то, что может вызвать сильные эмоции (лучше негативные).  </vt:lpstr>
      <vt:lpstr>ДВИГАТЕЛЬНОЕ ВОЗБУЖДЕНИЕ Признаки двигательного возбуждения - резкие движения, часто бесцельные и бессмысленные действия - ненормально громкая речь или повышенная речевая активность (человек говорит без остановки, иногда абсолютно бессмысленно) - часто отсутствует реакция на окружающих (на замечания, просьбы, приказы Помощь: 1. Используйте  прием «захват»: находясь сзади, просуньте свои руки пострадавшему под мышки, прижмите его к себе и слегка опрокиньте на себя. 2. Изолируйте пострадавшего от окружающих. 3.Массируйте   пострадавшему «позитивные» точки. Говорите спокойным голосом о чувствах, которые он испытывает. («Тебе хочется что-то сделать, чтобы это прекратилось? Ты хочешь убежать, спрятаться от происходящего?»). 4. Не спорьте с пострадавшим, не задавайте вопросов, в разговоре избегайте фраз с частицей «не», относящихся к нежелательным действиям («Не беги», «Не размахивай руками», «Не кричи»).  </vt:lpstr>
      <vt:lpstr>СТРАХ Признаки страха: напряжение мышц (особенно лицевых)                                  сильное сердцебиение                                  учащенное поверхностное дыхание                                  сниженный контроль собственного поведения       Панический страх, ужас может побудить к бегству, вызвать оцепенение или, наоборот, возбуждение, агрессивное поведение. При этом человек плохо контролирует себя, не осознает, что он делает и что происходит вокруг. Помощь: 1. Положите руку пострадавшего себе на запястье, чтобы он ощутил Ваш спокойный пульс. Это будет для него сигналом: «Я СЕЙЧАС РЯДОМ, ТЫ НЕ ОДИН». 2. Дышите глубоко и ровно. Побуждайте пострадавшего дышать в одном с Вами ритме. 3. Если пострадавший говорит, слушайте его, выказывайте заинтересованность, понимание, сочувствие. 4.  Сделайте пострадавшему легкий массаж наиболее напряженных мышц тела.   </vt:lpstr>
      <vt:lpstr>ПЛАЧ Признаки: человек уже плачет или готов разрыдаться подрагивают губы наблюдается ощущение подавленности в отличие от истерики нет возбуждения в поведении Помощь: 1. Не оставляйте пострадавшего одного. 2. Установите физический контакт с пострадавшим (возьмите за руку, положите свою руку ему на плечо или спину, погладьте его по голове). Дайте ему почувствовать, что Вы рядом. 3. Применяйте приемы «активного слушания» (они помогут пострадавшему выплеснуть свое горе): периодически произносите «ага», «да», кивайте головой, т.е. подтверждайте, что слушаете и сочувствуете; повторяйте за пострадавшим отрывки фраз, в которых он выражает свои чувства; говорите о своих чувствах и чувствах пострадавшего. 4. Не старайтесь успокоить пострадавшего. Дайте ему возможность выплакаться и выговориться, «выплеснуть» из себя горе, страх, обиду. 5. Не задавайте вопросов, не давайте советов.   </vt:lpstr>
      <vt:lpstr>ИСТЕРИКА Истерический припадок длится от нескольких минут до нескольких часов. ПРИЗНАКИ: -сохраняется сознание -чрезмерное возбуждение, множество движений, театральные позы -речь эмоционально насыщенная, быстрая крики, рыдания  Помощь: 1. Удалите зрителей, создайте спокойную обстановку. Останьтесь с пострадавшим наедине, если это не опасно для Вас. 2. Неожиданно совершите действие, которое может сильно удивить (можно дать пощечину, облить водой, с грохотом уронить предмет, резко крикнуть на пострадавшего). 3. Говорите с пострадавшим короткими фразами, уверенным тоном («Выпей воды», «Умойся»). 4. После истерики наступает упадок сил. Уложите пострадавшего спать. До прибытия специали­ста наблюдайте за его состоянием. Не потакайте желаниям пострадавшего!    </vt:lpstr>
      <vt:lpstr>Возможные возрастные особенности реагирования на кризисную ситуацию    </vt:lpstr>
      <vt:lpstr>     Помогая детям справиться с последствиями травматической ситуации:  - убедите ребёнка, что вы сделаете все, чтобы он был в безопасности  - сами оставайтесь спокойным, не паникуйте, приобщите ребёнка к позитивным формам совладания с ситуацией  - для получения новостей лучше использовать радио  -особенно острой реакция может быть у подростков и юношей  - будьте внимательны к поведению ребёнка и обратитесь за профессиональной помощью, если изменения в его поведении особенно остры и длительны.   Консультация вскоре после трагедии  может смягчить ситуацию.</vt:lpstr>
      <vt:lpstr>  - Раздражительность и повышенная активность, тревожность, нарушение сна и жалобы на отсутствие аппетита, не желание например, больше гулять с друзьями на  улице — все это нормальные реакции на ситуацию стресса, которую он пережил.  - Чувства детей часто находят   выражение в телесных реакциях (головная боль, боль в животе и т.д.). Если эти симптомы длятся дольше двух недель, обратитесь за помощью. </vt:lpstr>
      <vt:lpstr> - Поговорите с ребенком о том, что произошло.  - Будьте правдивы. Что и как сказать — зависит от возраста.   - Основная задача (вне зависимости от возраста) — это помочь детям   восстановить чувство безопасности</vt:lpstr>
      <vt:lpstr>Помните! Если не оказать психологическую помощь, то случившееся наложит отпечаток на всю дальнейшую жизнь ребенка       1. Нельзя стремиться к тому, чтобы ребенок просто побыстрее забыл о случившемся.      2. Нельзя сдерживать чувства ребенка, дайте ему возможность проявить их в разговоре, рисунке, лепке.      3. Создайте для ребенка атмосферу безопасности. Повторяйте, что Вы всегда будете рядом с ним. </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семьи в профилактике посттраватических стрессовых расстройтв в юношеском возрасте</dc:title>
  <dc:creator>Соловьева Анна Петровна</dc:creator>
  <cp:lastModifiedBy>Психолог</cp:lastModifiedBy>
  <cp:revision>38</cp:revision>
  <dcterms:created xsi:type="dcterms:W3CDTF">2019-04-09T06:36:20Z</dcterms:created>
  <dcterms:modified xsi:type="dcterms:W3CDTF">2023-04-12T10:06:31Z</dcterms:modified>
</cp:coreProperties>
</file>